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media1.mp4" ContentType="video/unknown"/>
  <Override PartName="/ppt/media/media2.mp4" ContentType="video/unknown"/>
  <Override PartName="/ppt/notesSlides/notesSlide20.xml" ContentType="application/vnd.openxmlformats-officedocument.presentationml.notesSlide+xml"/>
  <Override PartName="/ppt/media/media3.mp4" ContentType="video/unknown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media4.mp4" ContentType="video/unknown"/>
  <Override PartName="/ppt/notesSlides/notesSlide24.xml" ContentType="application/vnd.openxmlformats-officedocument.presentationml.notesSlide+xml"/>
  <Override PartName="/ppt/media/media5.mp4" ContentType="video/unknown"/>
  <Override PartName="/ppt/media/media6.mp4" ContentType="video/unknown"/>
  <Override PartName="/ppt/media/media7.mp4" ContentType="video/unknown"/>
  <Override PartName="/ppt/notesSlides/notesSlide25.xml" ContentType="application/vnd.openxmlformats-officedocument.presentationml.notesSlide+xml"/>
  <Override PartName="/ppt/media/media8.mp4" ContentType="video/unknown"/>
  <Override PartName="/ppt/media/media9.mp4" ContentType="video/unknown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media10.mp4" ContentType="video/unknown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media11.mp4" ContentType="video/unknown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media12.mp4" ContentType="video/unknown"/>
  <Override PartName="/ppt/media/media13.mp4" ContentType="video/unknown"/>
  <Override PartName="/ppt/notesSlides/notesSlide38.xml" ContentType="application/vnd.openxmlformats-officedocument.presentationml.notesSlide+xml"/>
  <Override PartName="/ppt/media/media14.mp4" ContentType="video/unknown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media15.mp4" ContentType="video/unknown"/>
  <Override PartName="/ppt/media/media16.mp4" ContentType="video/unknown"/>
  <Override PartName="/ppt/media/media17.mp4" ContentType="video/unknown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661458" marR="0" indent="-661458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Pct val="12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1pPr>
    <a:lvl2pPr marL="1111250" marR="0" indent="-47625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Pct val="12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2pPr>
    <a:lvl3pPr marL="1746250" marR="0" indent="-47625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Pct val="12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3pPr>
    <a:lvl4pPr marL="2381250" marR="0" indent="-47625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Pct val="12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4pPr>
    <a:lvl5pPr marL="3016250" marR="0" indent="-47625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Pct val="12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5pPr>
    <a:lvl6pPr marL="3651250" marR="0" indent="-47625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Pct val="12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6pPr>
    <a:lvl7pPr marL="4286250" marR="0" indent="-47625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Pct val="12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7pPr>
    <a:lvl8pPr marL="4921250" marR="0" indent="-47625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Pct val="12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8pPr>
    <a:lvl9pPr marL="5556250" marR="0" indent="-47625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Pct val="12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自我介绍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演示demo LifecycleFragmentActivity HelloFragment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静态添加Fragment的步骤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创建Fragment自身的布局文件</a:t>
            </a:r>
          </a:p>
          <a:p>
            <a:pPr/>
          </a:p>
          <a:p>
            <a:pPr/>
            <a:r>
              <a:t>提问： @string/hello_fragment 真正的内容在哪里定义？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创建Fragment的类</a:t>
            </a:r>
          </a:p>
          <a:p>
            <a:pPr/>
            <a:r>
              <a:t>在onCreateView中加载布局文件</a:t>
            </a:r>
          </a:p>
          <a:p>
            <a:pPr/>
          </a:p>
          <a:p>
            <a:pPr/>
            <a:r>
              <a:t>最后一个参数是false。</a:t>
            </a:r>
          </a:p>
          <a:p>
            <a:pPr/>
            <a:r>
              <a:t>提问：Activity是如何设置布局文件的？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在Activity布局文件中添加&lt;fragment&gt;</a:t>
            </a:r>
          </a:p>
          <a:p>
            <a:pPr/>
            <a:r>
              <a:t>name=Fragment类名</a:t>
            </a:r>
          </a:p>
          <a:p>
            <a:pPr/>
            <a:r>
              <a:t>Show实际代码</a:t>
            </a:r>
          </a:p>
          <a:p>
            <a:pPr/>
            <a:r>
              <a:t>HelloFragment</a:t>
            </a:r>
          </a:p>
          <a:p>
            <a:pPr/>
            <a:r>
              <a:t>fragment_hello.xml</a:t>
            </a:r>
          </a:p>
          <a:p>
            <a:pPr/>
            <a:r>
              <a:t>activity_lifecycle_fragment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静态和动态区别在于是否能在运行时修改Fragment。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提问：还记得FrameLayout的特点是什么吗？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获取FragmentManager，开启Transaction。</a:t>
            </a:r>
          </a:p>
          <a:p>
            <a:pPr/>
            <a:r>
              <a:t>Fragment示例是new出来的，不像Activity是不会手动new的。</a:t>
            </a:r>
          </a:p>
          <a:p>
            <a:pPr/>
            <a:r>
              <a:t>Show实际代码</a:t>
            </a:r>
          </a:p>
          <a:p>
            <a:pPr/>
            <a:r>
              <a:t>DynamicAddFragmentActivity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Activity控制了页面级别的返回</a:t>
            </a:r>
          </a:p>
          <a:p>
            <a:pPr/>
            <a:r>
              <a:t>Fragment可以在Activity内部控制局部区域的返回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告诉他们是能用view的思考：为什么和Fragment，可以直接用view吗？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今天课程的内容分为三个方面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show代码</a:t>
            </a:r>
          </a:p>
          <a:p>
            <a:pPr/>
            <a:r>
              <a:t>ViewPagerActivity ViewPagerWithTabActivity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解惑：为什么不能通过构造函数。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解惑：onAttach中的context是什么？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showCode</a:t>
            </a:r>
          </a:p>
          <a:p>
            <a:pPr/>
            <a:r>
              <a:t>ViewPagerCommunicationActivity</a:t>
            </a:r>
          </a:p>
          <a:p>
            <a:pPr/>
            <a:r>
              <a:t>FragmentCommunicationDemo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提问：为什么 layout_width 可以设置成 0dp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Informative：给用户提供更多信息</a:t>
            </a:r>
          </a:p>
          <a:p>
            <a:pPr/>
            <a:r>
              <a:t>Focused：让用户集中注意力</a:t>
            </a:r>
          </a:p>
          <a:p>
            <a:pPr/>
            <a:r>
              <a:t>Expressive: 给用户激励、反馈（例如抖音点赞动效）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右侧的四种属性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TypeEvaluator和Interpolator后面会详细解释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1" name="Shape 4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res/animator</a:t>
            </a:r>
          </a:p>
          <a:p>
            <a:pPr/>
            <a:r>
              <a:t>AnimatorInflater加载，setTarget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Shape 4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暂停一下再展示代码，提问：如何实现该动画？例如属性是什么？repeatMode是什么？</a:t>
            </a:r>
          </a:p>
          <a:p>
            <a:pPr/>
            <a:r>
              <a:t>重点突出 AnimatorSet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回顾Activity。Activity可理解为页面，新打开一个页面就是进入新Activity 。</a:t>
            </a:r>
          </a:p>
          <a:p>
            <a:pPr/>
            <a:r>
              <a:t>Fragment和Activity很像，中文名字叫做碎片，就是说它把activity切分成一个个片段。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hape 4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code</a:t>
            </a:r>
          </a:p>
          <a:p>
            <a:pPr/>
            <a:r>
              <a:t>ScalePropertyActivity.java</a:t>
            </a:r>
          </a:p>
          <a:p>
            <a:pPr/>
            <a:r>
              <a:t>breath.xml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2" name="Shape 4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解释together和sequentially区别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解释ObjectAnimator是ValueAnimator的封装，提供了更方便的方法操作Object属性。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8" name="Shape 4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解释ObjectAnimator是ValueAnimator的封装，提供了更方便的方法操作Object属性。</a:t>
            </a:r>
          </a:p>
          <a:p>
            <a:pPr/>
            <a:r>
              <a:t>Show code RotationPropertyActivity.java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0" name="Shape 4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GPU vsync信号刷新屏幕 每一帧执行View的变化</a:t>
            </a:r>
          </a:p>
          <a:p>
            <a:pPr/>
            <a:r>
              <a:t>演示：https://cubic-bezier.com/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7" name="Shape 4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解释自定义属性和非view的动画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Shape 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本质上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1" name="Shape 4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演示，点击问题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3" name="Shape 5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提问：如果用属性动画要怎么做？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2" name="Shape 5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大家可以试一下在java文件中设置autoPlay等属性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Fragment的学习分为几个方面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8" name="Shape 5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课后问题：Fragment 切换动画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3.0 Master-Detail</a:t>
            </a:r>
          </a:p>
          <a:p>
            <a:pPr/>
            <a:r>
              <a:t>手机、平板差异 复用代码</a:t>
            </a:r>
          </a:p>
          <a:p>
            <a:pPr/>
            <a:r>
              <a:t>下一页讲优点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为了UI复用</a:t>
            </a:r>
          </a:p>
          <a:p>
            <a:pPr/>
            <a:r>
              <a:t>相较于View，感知生命周期，支持返回栈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几个举例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提问：support Library 和 AndroidX Library区别？</a:t>
            </a:r>
          </a:p>
          <a:p>
            <a:pPr/>
            <a:r>
              <a:t>解答：两者本质上是相同的。Google提供了Android Support Library package 系列的包来保证来高版本sdk开发的向下兼容性。在低版本Android平台上开发一个APP，又想使用高版本才拥有的功能，就需要使用Support来支持兼容。</a:t>
            </a:r>
          </a:p>
          <a:p>
            <a:pPr/>
            <a:r>
              <a:t>从android9.0开始, android的support库将会进行改进, V7: 28.0.0将会是support库的终结版本。未来新的特性和改进都会进入Androidx包。为什么要进行如此大规模的革新？主要原因是support库的命名已经越来越令人迷惑 ，包越来越臃肿。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提问：Activity生命周期（不要求全部说出）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22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副标题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algn="ctr" defTabSz="821531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algn="ctr" defTabSz="821531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algn="ctr" defTabSz="821531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algn="ctr" defTabSz="821531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96874" indent="-396874">
              <a:defRPr sz="3000"/>
            </a:lvl1pPr>
            <a:lvl2pPr marL="1031875" indent="-396875">
              <a:defRPr sz="3000"/>
            </a:lvl2pPr>
            <a:lvl3pPr marL="1666875" indent="-396875">
              <a:defRPr sz="3000"/>
            </a:lvl3pPr>
            <a:lvl4pPr marL="2301875" indent="-396875">
              <a:defRPr sz="3000"/>
            </a:lvl4pPr>
            <a:lvl5pPr marL="2936875" indent="-396875"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176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764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352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7940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396874" indent="-396874">
              <a:defRPr sz="3000"/>
            </a:lvl1pPr>
            <a:lvl2pPr marL="1031875" indent="-396875">
              <a:defRPr sz="3000"/>
            </a:lvl2pPr>
            <a:lvl3pPr marL="1666875" indent="-396875">
              <a:defRPr sz="3000"/>
            </a:lvl3pPr>
            <a:lvl4pPr marL="2301875" indent="-396875">
              <a:defRPr sz="3000"/>
            </a:lvl4pPr>
            <a:lvl5pPr marL="2936875" indent="-396875"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10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5pPr>
      <a:lvl6pPr marL="3810000" marR="0" indent="-635000" algn="l" defTabSz="825500" latinLnBrk="0">
        <a:lnSpc>
          <a:spcPct val="100000"/>
        </a:lnSpc>
        <a:spcBef>
          <a:spcPts val="10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4445000" marR="0" indent="-635000" algn="l" defTabSz="825500" latinLnBrk="0">
        <a:lnSpc>
          <a:spcPct val="100000"/>
        </a:lnSpc>
        <a:spcBef>
          <a:spcPts val="10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5080000" marR="0" indent="-635000" algn="l" defTabSz="825500" latinLnBrk="0">
        <a:lnSpc>
          <a:spcPct val="100000"/>
        </a:lnSpc>
        <a:spcBef>
          <a:spcPts val="10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5715000" marR="0" indent="-635000" algn="l" defTabSz="825500" latinLnBrk="0">
        <a:lnSpc>
          <a:spcPct val="100000"/>
        </a:lnSpc>
        <a:spcBef>
          <a:spcPts val="10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Relationship Id="rId4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eg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eg"/><Relationship Id="rId4" Type="http://schemas.openxmlformats.org/officeDocument/2006/relationships/video" Target="../media/media3.mp4"/><Relationship Id="rId5" Type="http://schemas.microsoft.com/office/2007/relationships/media" Target="../media/media3.mp4"/><Relationship Id="rId6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eg"/><Relationship Id="rId4" Type="http://schemas.openxmlformats.org/officeDocument/2006/relationships/image" Target="../media/image1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4.mp4"/><Relationship Id="rId4" Type="http://schemas.microsoft.com/office/2007/relationships/media" Target="../media/media4.mp4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gif"/><Relationship Id="rId4" Type="http://schemas.openxmlformats.org/officeDocument/2006/relationships/image" Target="../media/image2.gif"/><Relationship Id="rId5" Type="http://schemas.openxmlformats.org/officeDocument/2006/relationships/video" Target="../media/media5.mp4"/><Relationship Id="rId6" Type="http://schemas.microsoft.com/office/2007/relationships/media" Target="../media/media5.mp4"/><Relationship Id="rId7" Type="http://schemas.openxmlformats.org/officeDocument/2006/relationships/image" Target="../media/image5.png"/><Relationship Id="rId8" Type="http://schemas.openxmlformats.org/officeDocument/2006/relationships/video" Target="../media/media6.mp4"/><Relationship Id="rId9" Type="http://schemas.microsoft.com/office/2007/relationships/media" Target="../media/media6.mp4"/><Relationship Id="rId10" Type="http://schemas.openxmlformats.org/officeDocument/2006/relationships/image" Target="../media/image6.png"/><Relationship Id="rId11" Type="http://schemas.openxmlformats.org/officeDocument/2006/relationships/video" Target="../media/media7.mp4"/><Relationship Id="rId12" Type="http://schemas.microsoft.com/office/2007/relationships/media" Target="../media/media7.mp4"/><Relationship Id="rId13" Type="http://schemas.openxmlformats.org/officeDocument/2006/relationships/image" Target="../media/image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Relationship Id="rId4" Type="http://schemas.openxmlformats.org/officeDocument/2006/relationships/video" Target="../media/media8.mp4"/><Relationship Id="rId5" Type="http://schemas.microsoft.com/office/2007/relationships/media" Target="../media/media8.mp4"/><Relationship Id="rId6" Type="http://schemas.openxmlformats.org/officeDocument/2006/relationships/image" Target="../media/image8.png"/><Relationship Id="rId7" Type="http://schemas.openxmlformats.org/officeDocument/2006/relationships/video" Target="../media/media9.mp4"/><Relationship Id="rId8" Type="http://schemas.microsoft.com/office/2007/relationships/media" Target="../media/media9.mp4"/><Relationship Id="rId9" Type="http://schemas.openxmlformats.org/officeDocument/2006/relationships/image" Target="../media/image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g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eg"/><Relationship Id="rId4" Type="http://schemas.openxmlformats.org/officeDocument/2006/relationships/image" Target="../media/image3.g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10.mp4"/><Relationship Id="rId4" Type="http://schemas.microsoft.com/office/2007/relationships/media" Target="../media/media10.mp4"/><Relationship Id="rId5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eg"/><Relationship Id="rId4" Type="http://schemas.openxmlformats.org/officeDocument/2006/relationships/video" Target="../media/media10.mp4"/><Relationship Id="rId5" Type="http://schemas.microsoft.com/office/2007/relationships/media" Target="../media/media10.mp4"/><Relationship Id="rId6" Type="http://schemas.openxmlformats.org/officeDocument/2006/relationships/image" Target="../media/image1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eg"/><Relationship Id="rId4" Type="http://schemas.openxmlformats.org/officeDocument/2006/relationships/video" Target="../media/media11.mp4"/><Relationship Id="rId5" Type="http://schemas.microsoft.com/office/2007/relationships/media" Target="../media/media11.mp4"/><Relationship Id="rId6" Type="http://schemas.openxmlformats.org/officeDocument/2006/relationships/image" Target="../media/image11.png"/><Relationship Id="rId7" Type="http://schemas.openxmlformats.org/officeDocument/2006/relationships/image" Target="../media/image13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eg"/><Relationship Id="rId4" Type="http://schemas.openxmlformats.org/officeDocument/2006/relationships/video" Target="../media/media11.mp4"/><Relationship Id="rId5" Type="http://schemas.microsoft.com/office/2007/relationships/media" Target="../media/media11.mp4"/><Relationship Id="rId6" Type="http://schemas.openxmlformats.org/officeDocument/2006/relationships/image" Target="../media/image11.png"/><Relationship Id="rId7" Type="http://schemas.openxmlformats.org/officeDocument/2006/relationships/image" Target="../media/image14.tif"/><Relationship Id="rId8" Type="http://schemas.openxmlformats.org/officeDocument/2006/relationships/image" Target="../media/image15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eg"/><Relationship Id="rId4" Type="http://schemas.openxmlformats.org/officeDocument/2006/relationships/image" Target="../media/image3.g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eg"/><Relationship Id="rId4" Type="http://schemas.openxmlformats.org/officeDocument/2006/relationships/video" Target="../media/media10.mp4"/><Relationship Id="rId5" Type="http://schemas.microsoft.com/office/2007/relationships/media" Target="../media/media10.mp4"/><Relationship Id="rId6" Type="http://schemas.openxmlformats.org/officeDocument/2006/relationships/image" Target="../media/image1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eg"/><Relationship Id="rId4" Type="http://schemas.openxmlformats.org/officeDocument/2006/relationships/image" Target="../media/image16.tif"/><Relationship Id="rId5" Type="http://schemas.openxmlformats.org/officeDocument/2006/relationships/image" Target="../media/image17.tif"/><Relationship Id="rId6" Type="http://schemas.openxmlformats.org/officeDocument/2006/relationships/image" Target="../media/image18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eg"/><Relationship Id="rId4" Type="http://schemas.openxmlformats.org/officeDocument/2006/relationships/image" Target="../media/image19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eg"/><Relationship Id="rId4" Type="http://schemas.openxmlformats.org/officeDocument/2006/relationships/image" Target="../media/image3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Relationship Id="rId4" Type="http://schemas.openxmlformats.org/officeDocument/2006/relationships/image" Target="../media/image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10.mp4"/><Relationship Id="rId4" Type="http://schemas.microsoft.com/office/2007/relationships/media" Target="../media/media10.mp4"/><Relationship Id="rId5" Type="http://schemas.openxmlformats.org/officeDocument/2006/relationships/image" Target="../media/image1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10.mp4"/><Relationship Id="rId4" Type="http://schemas.microsoft.com/office/2007/relationships/media" Target="../media/media10.mp4"/><Relationship Id="rId5" Type="http://schemas.openxmlformats.org/officeDocument/2006/relationships/image" Target="../media/image1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12.mp4"/><Relationship Id="rId4" Type="http://schemas.microsoft.com/office/2007/relationships/media" Target="../media/media12.mp4"/><Relationship Id="rId5" Type="http://schemas.openxmlformats.org/officeDocument/2006/relationships/image" Target="../media/image1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4.g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13.mp4"/><Relationship Id="rId4" Type="http://schemas.microsoft.com/office/2007/relationships/media" Target="../media/media13.mp4"/><Relationship Id="rId5" Type="http://schemas.openxmlformats.org/officeDocument/2006/relationships/image" Target="../media/image1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eg"/><Relationship Id="rId4" Type="http://schemas.openxmlformats.org/officeDocument/2006/relationships/video" Target="../media/media14.mp4"/><Relationship Id="rId5" Type="http://schemas.microsoft.com/office/2007/relationships/media" Target="../media/media14.mp4"/><Relationship Id="rId6" Type="http://schemas.openxmlformats.org/officeDocument/2006/relationships/image" Target="../media/image1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eg"/><Relationship Id="rId4" Type="http://schemas.openxmlformats.org/officeDocument/2006/relationships/video" Target="../media/media14.mp4"/><Relationship Id="rId5" Type="http://schemas.microsoft.com/office/2007/relationships/media" Target="../media/media14.mp4"/><Relationship Id="rId6" Type="http://schemas.openxmlformats.org/officeDocument/2006/relationships/image" Target="../media/image14.png"/><Relationship Id="rId7" Type="http://schemas.openxmlformats.org/officeDocument/2006/relationships/image" Target="../media/image20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e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guide/fragments" TargetMode="External"/><Relationship Id="rId4" Type="http://schemas.openxmlformats.org/officeDocument/2006/relationships/hyperlink" Target="https://juejin.cn/post/6900739309826441224#heading-29" TargetMode="External"/><Relationship Id="rId5" Type="http://schemas.openxmlformats.org/officeDocument/2006/relationships/hyperlink" Target="https://juejin.cn/post/6901453354463920135" TargetMode="External"/><Relationship Id="rId6" Type="http://schemas.openxmlformats.org/officeDocument/2006/relationships/hyperlink" Target="https://juejin.cn/post/6844904086437904398" TargetMode="External"/><Relationship Id="rId7" Type="http://schemas.openxmlformats.org/officeDocument/2006/relationships/hyperlink" Target="https://developer.android.com/guide/navigation/navigation-swipe-view?hl=zh-cn" TargetMode="Externa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guide/topics/graphics/prop-animation" TargetMode="External"/><Relationship Id="rId4" Type="http://schemas.openxmlformats.org/officeDocument/2006/relationships/hyperlink" Target="https://cubic-bezier.com/" TargetMode="External"/><Relationship Id="rId5" Type="http://schemas.openxmlformats.org/officeDocument/2006/relationships/hyperlink" Target="https://juejin.cn/post/6844903465211133959" TargetMode="External"/><Relationship Id="rId6" Type="http://schemas.openxmlformats.org/officeDocument/2006/relationships/hyperlink" Target="https://rengwuxian.com/123.html" TargetMode="External"/><Relationship Id="rId7" Type="http://schemas.openxmlformats.org/officeDocument/2006/relationships/hyperlink" Target="https://rengwuxian.com/127.html" TargetMode="Externa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hyperlink" Target="https://airbnb.io/lottie/#/android" TargetMode="External"/><Relationship Id="rId4" Type="http://schemas.openxmlformats.org/officeDocument/2006/relationships/hyperlink" Target="https://lottiefiles.com/" TargetMode="Externa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hyperlink" Target="https://github.com/bytedance-android-camp-sjtu-2021/chapter-3" TargetMode="Externa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15.mp4"/><Relationship Id="rId4" Type="http://schemas.microsoft.com/office/2007/relationships/media" Target="../media/media15.mp4"/><Relationship Id="rId5" Type="http://schemas.openxmlformats.org/officeDocument/2006/relationships/image" Target="../media/image1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16.mp4"/><Relationship Id="rId4" Type="http://schemas.microsoft.com/office/2007/relationships/media" Target="../media/media16.mp4"/><Relationship Id="rId5" Type="http://schemas.openxmlformats.org/officeDocument/2006/relationships/image" Target="../media/image1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video" Target="../media/media17.mp4"/><Relationship Id="rId4" Type="http://schemas.microsoft.com/office/2007/relationships/media" Target="../media/media17.mp4"/><Relationship Id="rId5" Type="http://schemas.openxmlformats.org/officeDocument/2006/relationships/image" Target="../media/image1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Android UI 进阶"/>
          <p:cNvSpPr txBox="1"/>
          <p:nvPr/>
        </p:nvSpPr>
        <p:spPr>
          <a:xfrm>
            <a:off x="1709152" y="5468337"/>
            <a:ext cx="760222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80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Android UI 进阶</a:t>
            </a:r>
          </a:p>
        </p:txBody>
      </p:sp>
      <p:sp>
        <p:nvSpPr>
          <p:cNvPr id="130" name="赵昀｜字节跳动 Android工程师…"/>
          <p:cNvSpPr txBox="1"/>
          <p:nvPr/>
        </p:nvSpPr>
        <p:spPr>
          <a:xfrm>
            <a:off x="1957385" y="8554070"/>
            <a:ext cx="750824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algn="ctr">
              <a:lnSpc>
                <a:spcPct val="100000"/>
              </a:lnSpc>
              <a:buSzTx/>
              <a:buNone/>
              <a:defRPr sz="40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赵昀｜字节跳动 Android工程师</a:t>
            </a:r>
          </a:p>
          <a:p>
            <a:pPr marL="0" indent="0">
              <a:lnSpc>
                <a:spcPct val="100000"/>
              </a:lnSpc>
              <a:buSzTx/>
              <a:buNone/>
              <a:defRPr sz="40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zhaoyun.1224@bytedance.com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Fragment 生命周期"/>
          <p:cNvSpPr txBox="1"/>
          <p:nvPr/>
        </p:nvSpPr>
        <p:spPr>
          <a:xfrm>
            <a:off x="786130" y="1274716"/>
            <a:ext cx="57384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Fragment 生命周期</a:t>
            </a:r>
          </a:p>
        </p:txBody>
      </p:sp>
      <p:sp>
        <p:nvSpPr>
          <p:cNvPr id="184" name="onAttach/onDetach…"/>
          <p:cNvSpPr txBox="1"/>
          <p:nvPr/>
        </p:nvSpPr>
        <p:spPr>
          <a:xfrm>
            <a:off x="2066111" y="4503294"/>
            <a:ext cx="10733632" cy="614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defRPr sz="4000"/>
            </a:pPr>
            <a:r>
              <a:t>onAttach/onDetach</a:t>
            </a:r>
          </a:p>
          <a:p>
            <a:pPr marL="661458" indent="-661458">
              <a:defRPr sz="4000"/>
            </a:pPr>
            <a:r>
              <a:t>onCreate/onDestroy</a:t>
            </a:r>
          </a:p>
          <a:p>
            <a:pPr marL="661458" indent="-661458">
              <a:defRPr sz="4000"/>
            </a:pPr>
            <a:r>
              <a:t>onCreateView/onDestroyView</a:t>
            </a:r>
          </a:p>
          <a:p>
            <a:pPr marL="661458" indent="-661458">
              <a:defRPr sz="4000"/>
            </a:pPr>
            <a:r>
              <a:t>onActivityCreated</a:t>
            </a:r>
          </a:p>
          <a:p>
            <a:pPr marL="661458" indent="-661458">
              <a:defRPr sz="4000"/>
            </a:pPr>
            <a:r>
              <a:t>onStart/onStop</a:t>
            </a:r>
          </a:p>
          <a:p>
            <a:pPr marL="661458" indent="-661458">
              <a:defRPr sz="4000"/>
            </a:pPr>
            <a:r>
              <a:t>onResume/onPause</a:t>
            </a:r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78667" y="703085"/>
            <a:ext cx="5788861" cy="1149259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加载视图"/>
          <p:cNvSpPr txBox="1"/>
          <p:nvPr/>
        </p:nvSpPr>
        <p:spPr>
          <a:xfrm>
            <a:off x="14157166" y="3216602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加载视图</a:t>
            </a:r>
          </a:p>
        </p:txBody>
      </p:sp>
      <p:sp>
        <p:nvSpPr>
          <p:cNvPr id="187" name="线条"/>
          <p:cNvSpPr/>
          <p:nvPr/>
        </p:nvSpPr>
        <p:spPr>
          <a:xfrm>
            <a:off x="15822804" y="3534102"/>
            <a:ext cx="2243657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是可见"/>
          <p:cNvSpPr txBox="1"/>
          <p:nvPr/>
        </p:nvSpPr>
        <p:spPr>
          <a:xfrm>
            <a:off x="14166775" y="5171564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是可见</a:t>
            </a:r>
          </a:p>
        </p:txBody>
      </p:sp>
      <p:sp>
        <p:nvSpPr>
          <p:cNvPr id="189" name="线条"/>
          <p:cNvSpPr/>
          <p:nvPr/>
        </p:nvSpPr>
        <p:spPr>
          <a:xfrm>
            <a:off x="15832411" y="5489064"/>
            <a:ext cx="2243657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可交互"/>
          <p:cNvSpPr txBox="1"/>
          <p:nvPr/>
        </p:nvSpPr>
        <p:spPr>
          <a:xfrm>
            <a:off x="14166775" y="6215379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可交互</a:t>
            </a:r>
          </a:p>
        </p:txBody>
      </p:sp>
      <p:sp>
        <p:nvSpPr>
          <p:cNvPr id="191" name="线条"/>
          <p:cNvSpPr/>
          <p:nvPr/>
        </p:nvSpPr>
        <p:spPr>
          <a:xfrm>
            <a:off x="15832411" y="6449380"/>
            <a:ext cx="2243657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不可交互"/>
          <p:cNvSpPr txBox="1"/>
          <p:nvPr/>
        </p:nvSpPr>
        <p:spPr>
          <a:xfrm>
            <a:off x="14200316" y="725919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不可交互</a:t>
            </a:r>
          </a:p>
        </p:txBody>
      </p:sp>
      <p:sp>
        <p:nvSpPr>
          <p:cNvPr id="193" name="线条"/>
          <p:cNvSpPr/>
          <p:nvPr/>
        </p:nvSpPr>
        <p:spPr>
          <a:xfrm>
            <a:off x="15865952" y="7576694"/>
            <a:ext cx="2243657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不可见"/>
          <p:cNvSpPr txBox="1"/>
          <p:nvPr/>
        </p:nvSpPr>
        <p:spPr>
          <a:xfrm>
            <a:off x="14233856" y="8303009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不可见</a:t>
            </a:r>
          </a:p>
        </p:txBody>
      </p:sp>
      <p:sp>
        <p:nvSpPr>
          <p:cNvPr id="195" name="线条"/>
          <p:cNvSpPr/>
          <p:nvPr/>
        </p:nvSpPr>
        <p:spPr>
          <a:xfrm>
            <a:off x="15899493" y="8620509"/>
            <a:ext cx="2243656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销毁状态处理"/>
          <p:cNvSpPr txBox="1"/>
          <p:nvPr/>
        </p:nvSpPr>
        <p:spPr>
          <a:xfrm>
            <a:off x="13462423" y="10390638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销毁状态处理</a:t>
            </a:r>
          </a:p>
        </p:txBody>
      </p:sp>
      <p:sp>
        <p:nvSpPr>
          <p:cNvPr id="197" name="线条"/>
          <p:cNvSpPr/>
          <p:nvPr/>
        </p:nvSpPr>
        <p:spPr>
          <a:xfrm>
            <a:off x="15899493" y="10708138"/>
            <a:ext cx="2243656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视图销毁"/>
          <p:cNvSpPr txBox="1"/>
          <p:nvPr/>
        </p:nvSpPr>
        <p:spPr>
          <a:xfrm>
            <a:off x="14233856" y="948152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视图销毁</a:t>
            </a:r>
          </a:p>
        </p:txBody>
      </p:sp>
      <p:sp>
        <p:nvSpPr>
          <p:cNvPr id="199" name="线条"/>
          <p:cNvSpPr/>
          <p:nvPr/>
        </p:nvSpPr>
        <p:spPr>
          <a:xfrm>
            <a:off x="15899493" y="9799029"/>
            <a:ext cx="2243656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5"/>
      <p:bldP build="whole" bldLvl="1" animBg="1" rev="0" advAuto="0" spid="193" grpId="13"/>
      <p:bldP build="whole" bldLvl="1" animBg="1" rev="0" advAuto="0" spid="192" grpId="6"/>
      <p:bldP build="whole" bldLvl="1" animBg="1" rev="0" advAuto="0" spid="188" grpId="4"/>
      <p:bldP build="whole" bldLvl="1" animBg="1" rev="0" advAuto="0" spid="194" grpId="7"/>
      <p:bldP build="whole" bldLvl="1" animBg="1" rev="0" advAuto="0" spid="195" grpId="14"/>
      <p:bldP build="whole" bldLvl="1" animBg="1" rev="0" advAuto="0" spid="197" grpId="16"/>
      <p:bldP build="whole" bldLvl="1" animBg="1" rev="0" advAuto="0" spid="190" grpId="5"/>
      <p:bldP build="whole" bldLvl="1" animBg="1" rev="0" advAuto="0" spid="189" grpId="11"/>
      <p:bldP build="whole" bldLvl="1" animBg="1" rev="0" advAuto="0" spid="184" grpId="1"/>
      <p:bldP build="whole" bldLvl="1" animBg="1" rev="0" advAuto="0" spid="196" grpId="9"/>
      <p:bldP build="whole" bldLvl="1" animBg="1" rev="0" advAuto="0" spid="185" grpId="2"/>
      <p:bldP build="whole" bldLvl="1" animBg="1" rev="0" advAuto="0" spid="191" grpId="12"/>
      <p:bldP build="whole" bldLvl="1" animBg="1" rev="0" advAuto="0" spid="198" grpId="8"/>
      <p:bldP build="whole" bldLvl="1" animBg="1" rev="0" advAuto="0" spid="187" grpId="10"/>
      <p:bldP build="whole" bldLvl="1" animBg="1" rev="0" advAuto="0" spid="186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ragment 生命周期"/>
          <p:cNvSpPr txBox="1"/>
          <p:nvPr/>
        </p:nvSpPr>
        <p:spPr>
          <a:xfrm>
            <a:off x="786130" y="1274716"/>
            <a:ext cx="57384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Fragment 生命周期</a:t>
            </a:r>
          </a:p>
        </p:txBody>
      </p:sp>
      <p:sp>
        <p:nvSpPr>
          <p:cNvPr id="205" name="case1: home"/>
          <p:cNvSpPr txBox="1"/>
          <p:nvPr/>
        </p:nvSpPr>
        <p:spPr>
          <a:xfrm>
            <a:off x="2116422" y="3178441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</a:lstStyle>
          <a:p>
            <a:pPr/>
            <a:r>
              <a:t>case1: home</a:t>
            </a:r>
          </a:p>
        </p:txBody>
      </p:sp>
      <p:sp>
        <p:nvSpPr>
          <p:cNvPr id="206" name="阶段1 应用启动"/>
          <p:cNvSpPr txBox="1"/>
          <p:nvPr/>
        </p:nvSpPr>
        <p:spPr>
          <a:xfrm>
            <a:off x="14535722" y="4993371"/>
            <a:ext cx="267995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/>
            </a:lvl1pPr>
          </a:lstStyle>
          <a:p>
            <a:pPr/>
            <a:r>
              <a:t>阶段1 应用启动</a:t>
            </a:r>
          </a:p>
        </p:txBody>
      </p:sp>
      <p:sp>
        <p:nvSpPr>
          <p:cNvPr id="207" name="线条"/>
          <p:cNvSpPr/>
          <p:nvPr/>
        </p:nvSpPr>
        <p:spPr>
          <a:xfrm flipH="1">
            <a:off x="11978716" y="5310871"/>
            <a:ext cx="2347066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case2: back"/>
          <p:cNvSpPr txBox="1"/>
          <p:nvPr/>
        </p:nvSpPr>
        <p:spPr>
          <a:xfrm>
            <a:off x="2116422" y="8034663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</a:lstStyle>
          <a:p>
            <a:pPr/>
            <a:r>
              <a:t>case2: back</a:t>
            </a: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1201" y="4244263"/>
            <a:ext cx="9864895" cy="3037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06330" y="9261075"/>
            <a:ext cx="9864896" cy="2975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阶段2 按 Home 键"/>
          <p:cNvSpPr txBox="1"/>
          <p:nvPr/>
        </p:nvSpPr>
        <p:spPr>
          <a:xfrm>
            <a:off x="14518950" y="5975655"/>
            <a:ext cx="32823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/>
            </a:lvl1pPr>
          </a:lstStyle>
          <a:p>
            <a:pPr/>
            <a:r>
              <a:t>阶段2 按 Home 键</a:t>
            </a:r>
          </a:p>
        </p:txBody>
      </p:sp>
      <p:sp>
        <p:nvSpPr>
          <p:cNvPr id="212" name="阶段3 重新启动应用"/>
          <p:cNvSpPr txBox="1"/>
          <p:nvPr/>
        </p:nvSpPr>
        <p:spPr>
          <a:xfrm>
            <a:off x="14518950" y="6385746"/>
            <a:ext cx="351777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/>
            </a:lvl1pPr>
          </a:lstStyle>
          <a:p>
            <a:pPr/>
            <a:r>
              <a:t>阶段3 重新启动应用</a:t>
            </a:r>
          </a:p>
        </p:txBody>
      </p:sp>
      <p:sp>
        <p:nvSpPr>
          <p:cNvPr id="213" name="线条"/>
          <p:cNvSpPr/>
          <p:nvPr/>
        </p:nvSpPr>
        <p:spPr>
          <a:xfrm flipH="1">
            <a:off x="11978716" y="6293155"/>
            <a:ext cx="2347066" cy="1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线条"/>
          <p:cNvSpPr/>
          <p:nvPr/>
        </p:nvSpPr>
        <p:spPr>
          <a:xfrm flipH="1">
            <a:off x="11978716" y="6703246"/>
            <a:ext cx="234706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线条"/>
          <p:cNvSpPr/>
          <p:nvPr/>
        </p:nvSpPr>
        <p:spPr>
          <a:xfrm flipH="1">
            <a:off x="11978716" y="11571254"/>
            <a:ext cx="2347066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按 back 键返回主界面"/>
          <p:cNvSpPr txBox="1"/>
          <p:nvPr/>
        </p:nvSpPr>
        <p:spPr>
          <a:xfrm>
            <a:off x="14535722" y="11253754"/>
            <a:ext cx="388124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3000"/>
            </a:lvl1pPr>
          </a:lstStyle>
          <a:p>
            <a:pPr/>
            <a:r>
              <a:t>按 back 键返回主界面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静态添加 Fragment"/>
          <p:cNvSpPr txBox="1"/>
          <p:nvPr/>
        </p:nvSpPr>
        <p:spPr>
          <a:xfrm>
            <a:off x="786130" y="1274716"/>
            <a:ext cx="57384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静态添加 Fragment</a:t>
            </a:r>
          </a:p>
        </p:txBody>
      </p:sp>
      <p:sp>
        <p:nvSpPr>
          <p:cNvPr id="222" name="定义 fragment 布局文件…"/>
          <p:cNvSpPr txBox="1"/>
          <p:nvPr/>
        </p:nvSpPr>
        <p:spPr>
          <a:xfrm>
            <a:off x="2066111" y="4503294"/>
            <a:ext cx="1073363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定义 fragment 布局文件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定义 fragment 类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在 activity 布局文件中嵌入 fragment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示例 - 静态添加 Fragment - 1"/>
          <p:cNvSpPr txBox="1"/>
          <p:nvPr/>
        </p:nvSpPr>
        <p:spPr>
          <a:xfrm>
            <a:off x="786130" y="1274716"/>
            <a:ext cx="88830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静态添加 Fragment - 1</a:t>
            </a:r>
          </a:p>
        </p:txBody>
      </p:sp>
      <p:sp>
        <p:nvSpPr>
          <p:cNvPr id="228" name="fragment_hello.xml"/>
          <p:cNvSpPr txBox="1"/>
          <p:nvPr/>
        </p:nvSpPr>
        <p:spPr>
          <a:xfrm>
            <a:off x="2066111" y="4503294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</a:lstStyle>
          <a:p>
            <a:pPr/>
            <a:r>
              <a:t>fragment_hello.xml</a:t>
            </a:r>
          </a:p>
        </p:txBody>
      </p:sp>
      <p:sp>
        <p:nvSpPr>
          <p:cNvPr id="229" name="&lt;FrameLayout xmlns:android=&quot;http://schemas.android.com/apk/res/android&quot;…"/>
          <p:cNvSpPr txBox="1"/>
          <p:nvPr/>
        </p:nvSpPr>
        <p:spPr>
          <a:xfrm>
            <a:off x="2291370" y="6120328"/>
            <a:ext cx="13100895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&lt;FrameLayout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orientation</a:t>
            </a:r>
            <a:r>
              <a:t>=</a:t>
            </a:r>
            <a:r>
              <a:rPr>
                <a:solidFill>
                  <a:srgbClr val="1F4BA2"/>
                </a:solidFill>
              </a:rPr>
              <a:t>"vertical"</a:t>
            </a:r>
            <a:r>
              <a:rPr>
                <a:solidFill>
                  <a:srgbClr val="B83370"/>
                </a:solidFill>
              </a:rPr>
              <a:t>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&lt;TextView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"wrap_content"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"wrap_content"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layout_gravity</a:t>
            </a:r>
            <a:r>
              <a:t>=</a:t>
            </a:r>
            <a:r>
              <a:rPr>
                <a:solidFill>
                  <a:srgbClr val="1F4BA2"/>
                </a:solidFill>
              </a:rPr>
              <a:t>"center"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text</a:t>
            </a:r>
            <a:r>
              <a:rPr>
                <a:solidFill>
                  <a:srgbClr val="000000"/>
                </a:solidFill>
              </a:rPr>
              <a:t>=</a:t>
            </a:r>
            <a:r>
              <a:t>"@string/hello_fragment"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83370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&lt;/FrameLayout&gt;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示例 - 静态添加 Fragment - 2"/>
          <p:cNvSpPr txBox="1"/>
          <p:nvPr/>
        </p:nvSpPr>
        <p:spPr>
          <a:xfrm>
            <a:off x="786130" y="1274716"/>
            <a:ext cx="90036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静态添加 Fragment - 2</a:t>
            </a:r>
          </a:p>
        </p:txBody>
      </p:sp>
      <p:sp>
        <p:nvSpPr>
          <p:cNvPr id="235" name="HelloFragment.java"/>
          <p:cNvSpPr txBox="1"/>
          <p:nvPr/>
        </p:nvSpPr>
        <p:spPr>
          <a:xfrm>
            <a:off x="2066111" y="4503294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</a:lstStyle>
          <a:p>
            <a:pPr/>
            <a:r>
              <a:t>HelloFragment.java</a:t>
            </a:r>
          </a:p>
        </p:txBody>
      </p:sp>
      <p:sp>
        <p:nvSpPr>
          <p:cNvPr id="236" name="public class HelloFragment extends Fragment {…"/>
          <p:cNvSpPr txBox="1"/>
          <p:nvPr/>
        </p:nvSpPr>
        <p:spPr>
          <a:xfrm>
            <a:off x="2677275" y="6125512"/>
            <a:ext cx="13649623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public class</a:t>
            </a:r>
            <a:r>
              <a:t> HelloFragment </a:t>
            </a:r>
            <a:r>
              <a:rPr>
                <a:solidFill>
                  <a:srgbClr val="B83370"/>
                </a:solidFill>
              </a:rPr>
              <a:t>extends</a:t>
            </a:r>
            <a:r>
              <a:t> Fragment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@Nullable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public</a:t>
            </a:r>
            <a:r>
              <a:t> View </a:t>
            </a:r>
            <a:r>
              <a:rPr>
                <a:solidFill>
                  <a:srgbClr val="0098C0"/>
                </a:solidFill>
              </a:rPr>
              <a:t>onCreateView</a:t>
            </a:r>
            <a:r>
              <a:t>(</a:t>
            </a:r>
            <a:r>
              <a:rPr>
                <a:solidFill>
                  <a:srgbClr val="0098C0"/>
                </a:solidFill>
              </a:rPr>
              <a:t>@NonNull</a:t>
            </a:r>
            <a:r>
              <a:t> LayoutInflater inflater, 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98C0"/>
                </a:solidFill>
              </a:rPr>
              <a:t>@Nullable</a:t>
            </a:r>
            <a:r>
              <a:t> ViewGroup container, 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98C0"/>
                </a:solidFill>
              </a:rPr>
              <a:t>@Nullable</a:t>
            </a:r>
            <a:r>
              <a:t> Bundle savedInstanceState)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</a:t>
            </a:r>
            <a:r>
              <a:rPr>
                <a:solidFill>
                  <a:srgbClr val="B83370"/>
                </a:solidFill>
              </a:rPr>
              <a:t>return</a:t>
            </a:r>
            <a:r>
              <a:t> inflater.</a:t>
            </a:r>
            <a:r>
              <a:rPr>
                <a:solidFill>
                  <a:srgbClr val="0098C0"/>
                </a:solidFill>
              </a:rPr>
              <a:t>inflate</a:t>
            </a:r>
            <a:r>
              <a:t>(R.layout.fragment_hello, container, </a:t>
            </a:r>
            <a:r>
              <a:rPr>
                <a:solidFill>
                  <a:srgbClr val="0098C0"/>
                </a:solidFill>
              </a:rPr>
              <a:t>false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示例 - 静态添加 Fragment - 3"/>
          <p:cNvSpPr txBox="1"/>
          <p:nvPr/>
        </p:nvSpPr>
        <p:spPr>
          <a:xfrm>
            <a:off x="786130" y="1274716"/>
            <a:ext cx="90036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静态添加 Fragment - 3</a:t>
            </a:r>
          </a:p>
        </p:txBody>
      </p:sp>
      <p:sp>
        <p:nvSpPr>
          <p:cNvPr id="242" name="activity_lifecycle_fragment.xml"/>
          <p:cNvSpPr txBox="1"/>
          <p:nvPr/>
        </p:nvSpPr>
        <p:spPr>
          <a:xfrm>
            <a:off x="2066111" y="4503294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</a:lstStyle>
          <a:p>
            <a:pPr/>
            <a:r>
              <a:t>activity_lifecycle_fragment.xml</a:t>
            </a:r>
          </a:p>
        </p:txBody>
      </p:sp>
      <p:sp>
        <p:nvSpPr>
          <p:cNvPr id="243" name="&lt;?xml version=&quot;1.0&quot; encoding=&quot;utf-8&quot;?&gt;…"/>
          <p:cNvSpPr txBox="1"/>
          <p:nvPr/>
        </p:nvSpPr>
        <p:spPr>
          <a:xfrm>
            <a:off x="2846162" y="5989867"/>
            <a:ext cx="13100895" cy="488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&lt;?xml</a:t>
            </a:r>
            <a:r>
              <a:rPr>
                <a:solidFill>
                  <a:srgbClr val="000000"/>
                </a:solidFill>
              </a:rPr>
              <a:t> </a:t>
            </a:r>
            <a:r>
              <a:t>version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"1.0"</a:t>
            </a:r>
            <a:r>
              <a:rPr>
                <a:solidFill>
                  <a:srgbClr val="000000"/>
                </a:solidFill>
              </a:rPr>
              <a:t> </a:t>
            </a:r>
            <a:r>
              <a:t>encoding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"utf-8"</a:t>
            </a:r>
            <a:r>
              <a:rPr>
                <a:solidFill>
                  <a:srgbClr val="B83370"/>
                </a:solidFill>
              </a:rPr>
              <a:t>?&gt;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&lt;FrameLayout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orientation</a:t>
            </a:r>
            <a:r>
              <a:t>=</a:t>
            </a:r>
            <a:r>
              <a:rPr>
                <a:solidFill>
                  <a:srgbClr val="1F4BA2"/>
                </a:solidFill>
              </a:rPr>
              <a:t>"vertical"</a:t>
            </a:r>
            <a:r>
              <a:rPr>
                <a:solidFill>
                  <a:srgbClr val="B83370"/>
                </a:solidFill>
              </a:rPr>
              <a:t>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&lt;fragment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"@+id/hello_fragment"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=</a:t>
            </a:r>
            <a:r>
              <a:t>"com.example.chapter3.demo.fragment.HelloFragment"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&lt;/FrameLayout&gt;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动态添加/删除 Fragment"/>
          <p:cNvSpPr txBox="1"/>
          <p:nvPr/>
        </p:nvSpPr>
        <p:spPr>
          <a:xfrm>
            <a:off x="786130" y="1274716"/>
            <a:ext cx="73259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动态添加/删除 Fragment</a:t>
            </a:r>
          </a:p>
        </p:txBody>
      </p:sp>
      <p:sp>
        <p:nvSpPr>
          <p:cNvPr id="249" name="定义布局文件和 Fragment 类和静态添加相同…"/>
          <p:cNvSpPr txBox="1"/>
          <p:nvPr/>
        </p:nvSpPr>
        <p:spPr>
          <a:xfrm>
            <a:off x="2066111" y="4503294"/>
            <a:ext cx="12735375" cy="72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定义布局文件和 Fragment 类和静态添加相同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Fragment 容器</a:t>
            </a:r>
          </a:p>
          <a:p>
            <a:pPr lvl="1" marL="1296458" indent="-661458">
              <a:lnSpc>
                <a:spcPct val="200000"/>
              </a:lnSpc>
              <a:defRPr sz="3200"/>
            </a:pPr>
            <a:r>
              <a:t>定义 Fragment 的位置和大小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FragmentManager</a:t>
            </a:r>
          </a:p>
          <a:p>
            <a:pPr lvl="1" marL="1296458" indent="-661458">
              <a:lnSpc>
                <a:spcPct val="200000"/>
              </a:lnSpc>
              <a:defRPr sz="3200"/>
            </a:pPr>
            <a:r>
              <a:t>动态添加/替换/删除 Fragment</a:t>
            </a:r>
          </a:p>
          <a:p>
            <a:pPr lvl="1" marL="1296458" indent="-661458">
              <a:lnSpc>
                <a:spcPct val="200000"/>
              </a:lnSpc>
              <a:defRPr sz="3200"/>
            </a:pPr>
            <a:r>
              <a:t>FragmentTransaction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示例 - 动态修改 Fragment - 1"/>
          <p:cNvSpPr txBox="1"/>
          <p:nvPr/>
        </p:nvSpPr>
        <p:spPr>
          <a:xfrm>
            <a:off x="786130" y="1274716"/>
            <a:ext cx="88830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动态修改 Fragment - 1</a:t>
            </a:r>
          </a:p>
        </p:txBody>
      </p:sp>
      <p:sp>
        <p:nvSpPr>
          <p:cNvPr id="255" name="在 activity 布局文件中定义 fragment 容器…"/>
          <p:cNvSpPr txBox="1"/>
          <p:nvPr/>
        </p:nvSpPr>
        <p:spPr>
          <a:xfrm>
            <a:off x="2066111" y="4503294"/>
            <a:ext cx="10733632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defRPr sz="4000"/>
            </a:pPr>
            <a:r>
              <a:t>在 activity 布局文件中定义 fragment 容器</a:t>
            </a:r>
          </a:p>
          <a:p>
            <a:pPr marL="661458" indent="-661458">
              <a:defRPr sz="4000"/>
            </a:pPr>
            <a:r>
              <a:t>activity_dynamic_add_fragment.xml</a:t>
            </a:r>
          </a:p>
        </p:txBody>
      </p:sp>
      <p:sp>
        <p:nvSpPr>
          <p:cNvPr id="256" name="&lt;FrameLayout xmlns:android=&quot;http://schemas.android.com/apk/res/android&quot;…"/>
          <p:cNvSpPr txBox="1"/>
          <p:nvPr/>
        </p:nvSpPr>
        <p:spPr>
          <a:xfrm>
            <a:off x="2559620" y="6850124"/>
            <a:ext cx="13100894" cy="378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&lt;FrameLayout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r>
              <a:rPr>
                <a:solidFill>
                  <a:srgbClr val="B83370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&lt;FrameLayout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"@+id/fragment_container"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&lt;/FrameLayout&gt;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示例 - 动态修改 Fragment - 2"/>
          <p:cNvSpPr txBox="1"/>
          <p:nvPr/>
        </p:nvSpPr>
        <p:spPr>
          <a:xfrm>
            <a:off x="786130" y="1274716"/>
            <a:ext cx="90036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动态修改 Fragment - 2</a:t>
            </a:r>
          </a:p>
        </p:txBody>
      </p:sp>
      <p:sp>
        <p:nvSpPr>
          <p:cNvPr id="262" name="使用 FragmentManager 添加 Fragment…"/>
          <p:cNvSpPr txBox="1"/>
          <p:nvPr/>
        </p:nvSpPr>
        <p:spPr>
          <a:xfrm>
            <a:off x="2066111" y="4503294"/>
            <a:ext cx="10733632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defRPr sz="4000"/>
            </a:pPr>
            <a:r>
              <a:t>使用 FragmentManager 添加 Fragment</a:t>
            </a:r>
          </a:p>
          <a:p>
            <a:pPr marL="661458" indent="-661458">
              <a:defRPr sz="4000"/>
            </a:pPr>
            <a:r>
              <a:t>DynamicAddFragmentActivity.java</a:t>
            </a:r>
          </a:p>
        </p:txBody>
      </p:sp>
      <p:sp>
        <p:nvSpPr>
          <p:cNvPr id="263" name="public class DynamicAddFragmentActivity extends AppCompatActivity {…"/>
          <p:cNvSpPr txBox="1"/>
          <p:nvPr/>
        </p:nvSpPr>
        <p:spPr>
          <a:xfrm>
            <a:off x="2814702" y="6739506"/>
            <a:ext cx="12369255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public class</a:t>
            </a:r>
            <a:r>
              <a:t> DynamicAddFragmentActivity </a:t>
            </a:r>
            <a:r>
              <a:rPr>
                <a:solidFill>
                  <a:srgbClr val="B83370"/>
                </a:solidFill>
              </a:rPr>
              <a:t>extends</a:t>
            </a:r>
            <a:r>
              <a:t> AppCompatActivity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protected void</a:t>
            </a:r>
            <a:r>
              <a:t> </a:t>
            </a:r>
            <a:r>
              <a:rPr>
                <a:solidFill>
                  <a:srgbClr val="0098C0"/>
                </a:solidFill>
              </a:rPr>
              <a:t>onCreate</a:t>
            </a:r>
            <a:r>
              <a:t>(Bundle savedInstanceState)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super</a:t>
            </a:r>
            <a:r>
              <a:t>.</a:t>
            </a:r>
            <a:r>
              <a:rPr>
                <a:solidFill>
                  <a:srgbClr val="0098C0"/>
                </a:solidFill>
              </a:rPr>
              <a:t>onCreate</a:t>
            </a:r>
            <a:r>
              <a:t>(savedInstanceState);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98C0"/>
                </a:solidFill>
              </a:rPr>
              <a:t>setContentView</a:t>
            </a:r>
            <a:r>
              <a:t>(R.layout.activity_dynamic_add_fragment);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getSupportFragmentManager</a:t>
            </a:r>
            <a:r>
              <a:rPr>
                <a:solidFill>
                  <a:srgbClr val="000000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>
                <a:solidFill>
                  <a:srgbClr val="0098C0"/>
                </a:solidFill>
              </a:rPr>
              <a:t>beginTransaction</a:t>
            </a:r>
            <a:r>
              <a:t>()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>
                <a:solidFill>
                  <a:srgbClr val="0098C0"/>
                </a:solidFill>
              </a:rPr>
              <a:t>add</a:t>
            </a:r>
            <a:r>
              <a:t>(R.id.fragment_container, </a:t>
            </a:r>
            <a:r>
              <a:rPr>
                <a:solidFill>
                  <a:srgbClr val="B83370"/>
                </a:solidFill>
              </a:rPr>
              <a:t>new</a:t>
            </a:r>
            <a:r>
              <a:t> </a:t>
            </a:r>
            <a:r>
              <a:rPr>
                <a:solidFill>
                  <a:srgbClr val="0098C0"/>
                </a:solidFill>
              </a:rPr>
              <a:t>HelloFragment</a:t>
            </a:r>
            <a:r>
              <a:t>())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>
                <a:solidFill>
                  <a:srgbClr val="0098C0"/>
                </a:solidFill>
              </a:rPr>
              <a:t>commit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示例 - 添加到返回栈"/>
          <p:cNvSpPr txBox="1"/>
          <p:nvPr/>
        </p:nvSpPr>
        <p:spPr>
          <a:xfrm>
            <a:off x="786130" y="1274716"/>
            <a:ext cx="60013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添加到返回栈</a:t>
            </a:r>
          </a:p>
        </p:txBody>
      </p:sp>
      <p:sp>
        <p:nvSpPr>
          <p:cNvPr id="269" name="addToBackStack"/>
          <p:cNvSpPr txBox="1"/>
          <p:nvPr/>
        </p:nvSpPr>
        <p:spPr>
          <a:xfrm>
            <a:off x="2066111" y="4503294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</a:lstStyle>
          <a:p>
            <a:pPr/>
            <a:r>
              <a:t>addToBackStack</a:t>
            </a:r>
          </a:p>
        </p:txBody>
      </p:sp>
      <p:pic>
        <p:nvPicPr>
          <p:cNvPr id="27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1900" y="6193040"/>
            <a:ext cx="14032249" cy="2789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794642" y="4894710"/>
            <a:ext cx="7222226" cy="5386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Overview"/>
          <p:cNvSpPr txBox="1"/>
          <p:nvPr/>
        </p:nvSpPr>
        <p:spPr>
          <a:xfrm>
            <a:off x="842327" y="1274716"/>
            <a:ext cx="28746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36" name="Fragment…"/>
          <p:cNvSpPr txBox="1"/>
          <p:nvPr/>
        </p:nvSpPr>
        <p:spPr>
          <a:xfrm>
            <a:off x="2066111" y="5036694"/>
            <a:ext cx="7372717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Fragment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Animation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Exercise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ViewPager + Fragment"/>
          <p:cNvSpPr txBox="1"/>
          <p:nvPr/>
        </p:nvSpPr>
        <p:spPr>
          <a:xfrm>
            <a:off x="786130" y="1274716"/>
            <a:ext cx="69996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ViewPager + Fragment</a:t>
            </a:r>
          </a:p>
        </p:txBody>
      </p:sp>
      <p:sp>
        <p:nvSpPr>
          <p:cNvPr id="277" name="常用于实现可滑动的多个视图…"/>
          <p:cNvSpPr txBox="1"/>
          <p:nvPr/>
        </p:nvSpPr>
        <p:spPr>
          <a:xfrm>
            <a:off x="2015800" y="2794000"/>
            <a:ext cx="10733633" cy="650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常用于实现可滑动的多个视图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容器，类似于ListView/RecyclerView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需要通过 Adapter 配置内容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内容一般通过 Fragment 实现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可配置 TabLayout 或三方库添加 Title</a:t>
            </a:r>
          </a:p>
        </p:txBody>
      </p:sp>
      <p:pic>
        <p:nvPicPr>
          <p:cNvPr id="278" name="toutiao.mp4" descr="toutiao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5985445" y="-59573"/>
            <a:ext cx="5627839" cy="12209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1" fill="hold"/>
                                        <p:tgtEl>
                                          <p:spTgt spid="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7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示例 - ViewPager - 1"/>
          <p:cNvSpPr txBox="1"/>
          <p:nvPr/>
        </p:nvSpPr>
        <p:spPr>
          <a:xfrm>
            <a:off x="786130" y="1274716"/>
            <a:ext cx="646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ViewPager - 1</a:t>
            </a:r>
          </a:p>
        </p:txBody>
      </p:sp>
      <p:sp>
        <p:nvSpPr>
          <p:cNvPr id="284" name="在布局 xml 中添加 ViewPager"/>
          <p:cNvSpPr txBox="1"/>
          <p:nvPr/>
        </p:nvSpPr>
        <p:spPr>
          <a:xfrm>
            <a:off x="2066111" y="4503294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</a:lstStyle>
          <a:p>
            <a:pPr/>
            <a:r>
              <a:t>在布局 xml 中添加 ViewPager </a:t>
            </a:r>
          </a:p>
        </p:txBody>
      </p:sp>
      <p:sp>
        <p:nvSpPr>
          <p:cNvPr id="285" name="&lt;FrameLayout xmlns:android=&quot;http://schemas.android.com/apk/res/android&quot;…"/>
          <p:cNvSpPr txBox="1"/>
          <p:nvPr/>
        </p:nvSpPr>
        <p:spPr>
          <a:xfrm>
            <a:off x="2524025" y="5946547"/>
            <a:ext cx="13100895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&lt;FrameLayout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r>
              <a:rPr>
                <a:solidFill>
                  <a:srgbClr val="B83370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&lt;androidx</a:t>
            </a:r>
            <a:r>
              <a:t>.viewpager.widget.ViewPager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"@+id/view_pager"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&lt;/FrameLayout&gt;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示例 - ViewPager - 2"/>
          <p:cNvSpPr txBox="1"/>
          <p:nvPr/>
        </p:nvSpPr>
        <p:spPr>
          <a:xfrm>
            <a:off x="786130" y="1274716"/>
            <a:ext cx="658495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ViewPager - 2</a:t>
            </a:r>
          </a:p>
        </p:txBody>
      </p:sp>
      <p:sp>
        <p:nvSpPr>
          <p:cNvPr id="289" name="通过 Adapter 配置页面的 Fragment"/>
          <p:cNvSpPr txBox="1"/>
          <p:nvPr/>
        </p:nvSpPr>
        <p:spPr>
          <a:xfrm>
            <a:off x="1982259" y="2826265"/>
            <a:ext cx="107336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</a:lstStyle>
          <a:p>
            <a:pPr/>
            <a:r>
              <a:t>通过 Adapter 配置页面的 Fragment </a:t>
            </a:r>
          </a:p>
        </p:txBody>
      </p:sp>
      <p:pic>
        <p:nvPicPr>
          <p:cNvPr id="290" name="viewpager_demo.mp4" descr="viewpager_demo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871461" y="1008479"/>
            <a:ext cx="5399396" cy="1079879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public class ViewPagerActivity extends AppCompatActivity {…"/>
          <p:cNvSpPr txBox="1"/>
          <p:nvPr/>
        </p:nvSpPr>
        <p:spPr>
          <a:xfrm>
            <a:off x="2372014" y="4445081"/>
            <a:ext cx="14747082" cy="783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public class</a:t>
            </a:r>
            <a:r>
              <a:t> ViewPagerActivity </a:t>
            </a:r>
            <a:r>
              <a:rPr>
                <a:solidFill>
                  <a:srgbClr val="B83370"/>
                </a:solidFill>
              </a:rPr>
              <a:t>extends</a:t>
            </a:r>
            <a:r>
              <a:t> AppCompatActivity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protected void</a:t>
            </a:r>
            <a:r>
              <a:t> </a:t>
            </a:r>
            <a:r>
              <a:rPr>
                <a:solidFill>
                  <a:srgbClr val="0098C0"/>
                </a:solidFill>
              </a:rPr>
              <a:t>onCreate</a:t>
            </a:r>
            <a:r>
              <a:t>(Bundle savedInstanceState)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super</a:t>
            </a:r>
            <a:r>
              <a:t>.</a:t>
            </a:r>
            <a:r>
              <a:rPr>
                <a:solidFill>
                  <a:srgbClr val="0098C0"/>
                </a:solidFill>
              </a:rPr>
              <a:t>onCreate</a:t>
            </a:r>
            <a:r>
              <a:t>(savedInstanceState);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98C0"/>
                </a:solidFill>
              </a:rPr>
              <a:t>setContentView</a:t>
            </a:r>
            <a:r>
              <a:t>(R.layout.activity_view_pager);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ViewPager pager = </a:t>
            </a:r>
            <a:r>
              <a:rPr>
                <a:solidFill>
                  <a:srgbClr val="0098C0"/>
                </a:solidFill>
              </a:rPr>
              <a:t>findViewById</a:t>
            </a:r>
            <a:r>
              <a:t>(R.id.view_pager);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pager.</a:t>
            </a:r>
            <a:r>
              <a:t>setAdapter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83370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FragmentPagerAdapter</a:t>
            </a:r>
            <a:r>
              <a:rPr>
                <a:solidFill>
                  <a:srgbClr val="000000"/>
                </a:solidFill>
              </a:rPr>
              <a:t>(</a:t>
            </a:r>
            <a:r>
              <a:t>getSupportFragmentManager</a:t>
            </a:r>
            <a:r>
              <a:rPr>
                <a:solidFill>
                  <a:srgbClr val="000000"/>
                </a:solidFill>
              </a:rPr>
              <a:t>())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0098C0"/>
                </a:solidFill>
              </a:rPr>
              <a:t>@Override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B83370"/>
                </a:solidFill>
              </a:rPr>
              <a:t>public</a:t>
            </a:r>
            <a:r>
              <a:t> Fragment </a:t>
            </a:r>
            <a:r>
              <a:rPr>
                <a:solidFill>
                  <a:srgbClr val="0098C0"/>
                </a:solidFill>
              </a:rPr>
              <a:t>getItem</a:t>
            </a:r>
            <a:r>
              <a:t>(</a:t>
            </a:r>
            <a:r>
              <a:rPr>
                <a:solidFill>
                  <a:srgbClr val="B83370"/>
                </a:solidFill>
              </a:rPr>
              <a:t>int</a:t>
            </a:r>
            <a:r>
              <a:t> i)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B83370"/>
                </a:solidFill>
              </a:rPr>
              <a:t>return new</a:t>
            </a:r>
            <a:r>
              <a:t> </a:t>
            </a:r>
            <a:r>
              <a:rPr>
                <a:solidFill>
                  <a:srgbClr val="0098C0"/>
                </a:solidFill>
              </a:rPr>
              <a:t>HelloFragment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0098C0"/>
                </a:solidFill>
              </a:rPr>
              <a:t>@Override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B83370"/>
                </a:solidFill>
              </a:rPr>
              <a:t>public int</a:t>
            </a:r>
            <a:r>
              <a:t> </a:t>
            </a:r>
            <a:r>
              <a:rPr>
                <a:solidFill>
                  <a:srgbClr val="0098C0"/>
                </a:solidFill>
              </a:rPr>
              <a:t>getCount</a:t>
            </a:r>
            <a:r>
              <a:t>()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B83370"/>
                </a:solidFill>
              </a:rPr>
              <a:t>return</a:t>
            </a:r>
            <a:r>
              <a:t> </a:t>
            </a:r>
            <a:r>
              <a:rPr>
                <a:solidFill>
                  <a:srgbClr val="0098C0"/>
                </a:solidFill>
              </a:rPr>
              <a:t>3</a:t>
            </a:r>
            <a:r>
              <a:t>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});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" fill="hold"/>
                                        <p:tgtEl>
                                          <p:spTgt spid="2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9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9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9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示例 - ViewPager + TabLayout - 1"/>
          <p:cNvSpPr txBox="1"/>
          <p:nvPr/>
        </p:nvSpPr>
        <p:spPr>
          <a:xfrm>
            <a:off x="786130" y="1274716"/>
            <a:ext cx="106724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ViewPager + TabLayout - 1 </a:t>
            </a:r>
          </a:p>
        </p:txBody>
      </p:sp>
      <p:sp>
        <p:nvSpPr>
          <p:cNvPr id="295" name="在布局 xml 中继续添加 TabLayout"/>
          <p:cNvSpPr txBox="1"/>
          <p:nvPr/>
        </p:nvSpPr>
        <p:spPr>
          <a:xfrm>
            <a:off x="1982259" y="2826265"/>
            <a:ext cx="107336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</a:lstStyle>
          <a:p>
            <a:pPr/>
            <a:r>
              <a:t>在布局 xml 中继续添加 TabLayout</a:t>
            </a:r>
          </a:p>
        </p:txBody>
      </p:sp>
      <p:sp>
        <p:nvSpPr>
          <p:cNvPr id="296" name="&lt;LinearLayout xmlns:android=&quot;http://schemas.android.com/apk/res/android&quot;…"/>
          <p:cNvSpPr txBox="1"/>
          <p:nvPr/>
        </p:nvSpPr>
        <p:spPr>
          <a:xfrm>
            <a:off x="2670192" y="4412131"/>
            <a:ext cx="13283804" cy="636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&lt;LinearLayout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orientation</a:t>
            </a:r>
            <a:r>
              <a:t>=</a:t>
            </a:r>
            <a:r>
              <a:rPr>
                <a:solidFill>
                  <a:srgbClr val="1F4BA2"/>
                </a:solidFill>
              </a:rPr>
              <a:t>"vertical"</a:t>
            </a:r>
            <a:r>
              <a:rPr>
                <a:solidFill>
                  <a:srgbClr val="B83370"/>
                </a:solidFill>
              </a:rPr>
              <a:t>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&lt;com</a:t>
            </a:r>
            <a:r>
              <a:t>.google.android.material.tabs.TabLayout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"@+id/tab_layout"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"40dp"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&lt;androidx</a:t>
            </a:r>
            <a:r>
              <a:t>.viewpager.widget.ViewPager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"@+id/view_pager"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&lt;/LinearLayout&gt;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示例 - ViewPager + TabLayout - 2"/>
          <p:cNvSpPr txBox="1"/>
          <p:nvPr/>
        </p:nvSpPr>
        <p:spPr>
          <a:xfrm>
            <a:off x="786130" y="1274716"/>
            <a:ext cx="107930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ViewPager + TabLayout - 2 </a:t>
            </a:r>
          </a:p>
        </p:txBody>
      </p:sp>
      <p:sp>
        <p:nvSpPr>
          <p:cNvPr id="300" name="在代码中对 ViewPager 和 TabLayout 建立关联…"/>
          <p:cNvSpPr txBox="1"/>
          <p:nvPr/>
        </p:nvSpPr>
        <p:spPr>
          <a:xfrm>
            <a:off x="1982259" y="2826265"/>
            <a:ext cx="13428668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defRPr sz="4000"/>
            </a:pPr>
            <a:r>
              <a:t>在代码中对 ViewPager 和 TabLayout 建立关联</a:t>
            </a:r>
          </a:p>
          <a:p>
            <a:pPr marL="661458" indent="-661458">
              <a:defRPr sz="4000"/>
            </a:pPr>
            <a:r>
              <a:t>ViewPagerActivity.java</a:t>
            </a:r>
          </a:p>
        </p:txBody>
      </p:sp>
      <p:pic>
        <p:nvPicPr>
          <p:cNvPr id="301" name="viewpager_tablayout_demo.mp4" descr="viewpager_tablayout_demo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358944" y="714066"/>
            <a:ext cx="5356927" cy="1071385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@Override…"/>
          <p:cNvSpPr txBox="1"/>
          <p:nvPr/>
        </p:nvSpPr>
        <p:spPr>
          <a:xfrm>
            <a:off x="2237107" y="4696428"/>
            <a:ext cx="14015443" cy="930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protected void</a:t>
            </a:r>
            <a:r>
              <a:t> </a:t>
            </a:r>
            <a:r>
              <a:rPr>
                <a:solidFill>
                  <a:srgbClr val="0098C0"/>
                </a:solidFill>
              </a:rPr>
              <a:t>onCreate</a:t>
            </a:r>
            <a:r>
              <a:t>(Bundle savedInstanceState)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super</a:t>
            </a:r>
            <a:r>
              <a:t>.</a:t>
            </a:r>
            <a:r>
              <a:rPr>
                <a:solidFill>
                  <a:srgbClr val="0098C0"/>
                </a:solidFill>
              </a:rPr>
              <a:t>onCreate</a:t>
            </a:r>
            <a:r>
              <a:t>(savedInstanceState);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98C0"/>
                </a:solidFill>
              </a:rPr>
              <a:t>setContentView</a:t>
            </a:r>
            <a:r>
              <a:t>(R.layout.activity_view_pager_with_tab);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ViewPager pager = </a:t>
            </a:r>
            <a:r>
              <a:rPr>
                <a:solidFill>
                  <a:srgbClr val="0098C0"/>
                </a:solidFill>
              </a:rPr>
              <a:t>findViewById</a:t>
            </a:r>
            <a:r>
              <a:t>(R.id.view_pager);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TabLayout tabLayout = </a:t>
            </a:r>
            <a:r>
              <a:rPr>
                <a:solidFill>
                  <a:srgbClr val="0098C0"/>
                </a:solidFill>
              </a:rPr>
              <a:t>findViewById</a:t>
            </a:r>
            <a:r>
              <a:t>(R.id.tab_layout);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pager.</a:t>
            </a:r>
            <a:r>
              <a:t>setAdapter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83370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FragmentPagerAdapter</a:t>
            </a:r>
            <a:r>
              <a:rPr>
                <a:solidFill>
                  <a:srgbClr val="000000"/>
                </a:solidFill>
              </a:rPr>
              <a:t>(</a:t>
            </a:r>
            <a:r>
              <a:t>getSupportFragmentManager</a:t>
            </a:r>
            <a:r>
              <a:rPr>
                <a:solidFill>
                  <a:srgbClr val="000000"/>
                </a:solidFill>
              </a:rPr>
              <a:t>())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public</a:t>
            </a:r>
            <a:r>
              <a:t> Fragment </a:t>
            </a:r>
            <a:r>
              <a:rPr>
                <a:solidFill>
                  <a:srgbClr val="0098C0"/>
                </a:solidFill>
              </a:rPr>
              <a:t>getItem</a:t>
            </a:r>
            <a:r>
              <a:t>(</a:t>
            </a:r>
            <a:r>
              <a:rPr>
                <a:solidFill>
                  <a:srgbClr val="B83370"/>
                </a:solidFill>
              </a:rPr>
              <a:t>int</a:t>
            </a:r>
            <a:r>
              <a:t> i)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B83370"/>
                </a:solidFill>
              </a:rPr>
              <a:t>return 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HelloFragment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public int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98C0"/>
                </a:solidFill>
              </a:rPr>
              <a:t>getCount</a:t>
            </a:r>
            <a:r>
              <a:rPr>
                <a:solidFill>
                  <a:srgbClr val="000000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B83370"/>
                </a:solidFill>
              </a:rPr>
              <a:t>return</a:t>
            </a:r>
            <a:r>
              <a:t> PAGE_COUNT;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public</a:t>
            </a:r>
            <a:r>
              <a:t> CharSequence </a:t>
            </a:r>
            <a:r>
              <a:rPr>
                <a:solidFill>
                  <a:srgbClr val="0098C0"/>
                </a:solidFill>
              </a:rPr>
              <a:t>getPageTitle</a:t>
            </a:r>
            <a:r>
              <a:t>(</a:t>
            </a:r>
            <a:r>
              <a:rPr>
                <a:solidFill>
                  <a:srgbClr val="B83370"/>
                </a:solidFill>
              </a:rPr>
              <a:t>int</a:t>
            </a:r>
            <a:r>
              <a:t> position)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B83370"/>
                </a:solidFill>
              </a:rPr>
              <a:t>return</a:t>
            </a:r>
            <a:r>
              <a:t> </a:t>
            </a:r>
            <a:r>
              <a:rPr>
                <a:solidFill>
                  <a:srgbClr val="1F4BA2"/>
                </a:solidFill>
              </a:rPr>
              <a:t>"Hello "</a:t>
            </a:r>
            <a:r>
              <a:t> + position;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tabLayout.</a:t>
            </a:r>
            <a:r>
              <a:t>setupWithViewPager</a:t>
            </a:r>
            <a:r>
              <a:rPr>
                <a:solidFill>
                  <a:srgbClr val="000000"/>
                </a:solidFill>
              </a:rPr>
              <a:t>(pager);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5" fill="hold"/>
                                        <p:tgtEl>
                                          <p:spTgt spid="3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0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0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Fragment/Activity 之间的通信"/>
          <p:cNvSpPr txBox="1"/>
          <p:nvPr/>
        </p:nvSpPr>
        <p:spPr>
          <a:xfrm>
            <a:off x="786130" y="1274716"/>
            <a:ext cx="89427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Fragment/Activity 之间的通信</a:t>
            </a:r>
          </a:p>
        </p:txBody>
      </p:sp>
      <p:sp>
        <p:nvSpPr>
          <p:cNvPr id="308" name="构造 Fragment 时传递参数（setArguments/getArguments）…"/>
          <p:cNvSpPr txBox="1"/>
          <p:nvPr/>
        </p:nvSpPr>
        <p:spPr>
          <a:xfrm>
            <a:off x="2066111" y="4503294"/>
            <a:ext cx="156414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构造 Fragment 时传递参数（setArguments/getArguments）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通过接口和回调</a:t>
            </a:r>
          </a:p>
        </p:txBody>
      </p:sp>
      <p:pic>
        <p:nvPicPr>
          <p:cNvPr id="30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478" y="1459359"/>
            <a:ext cx="4715044" cy="10221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示例 - 通信 - 传参"/>
          <p:cNvSpPr txBox="1"/>
          <p:nvPr/>
        </p:nvSpPr>
        <p:spPr>
          <a:xfrm>
            <a:off x="786130" y="1274716"/>
            <a:ext cx="553847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通信 - 传参</a:t>
            </a:r>
          </a:p>
        </p:txBody>
      </p:sp>
      <p:sp>
        <p:nvSpPr>
          <p:cNvPr id="313" name="public final class ColorFragment extends Fragment {…"/>
          <p:cNvSpPr txBox="1"/>
          <p:nvPr/>
        </p:nvSpPr>
        <p:spPr>
          <a:xfrm>
            <a:off x="791787" y="3015702"/>
            <a:ext cx="24258390" cy="89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final class</a:t>
            </a:r>
            <a:r>
              <a:rPr>
                <a:solidFill>
                  <a:srgbClr val="000000"/>
                </a:solidFill>
              </a:rPr>
              <a:t> ColorFragment </a:t>
            </a:r>
            <a:r>
              <a:t>extends</a:t>
            </a:r>
            <a:r>
              <a:rPr>
                <a:solidFill>
                  <a:srgbClr val="000000"/>
                </a:solidFill>
              </a:rPr>
              <a:t> Fragment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private static final</a:t>
            </a:r>
            <a:r>
              <a:t> String KEY_EXTRA_COLOR = </a:t>
            </a:r>
            <a:r>
              <a:rPr>
                <a:solidFill>
                  <a:srgbClr val="1F4BA2"/>
                </a:solidFill>
              </a:rPr>
              <a:t>"extra_color"</a:t>
            </a:r>
            <a:r>
              <a:t>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public static</a:t>
            </a:r>
            <a:r>
              <a:t> ColorFragment </a:t>
            </a:r>
            <a:r>
              <a:rPr>
                <a:solidFill>
                  <a:srgbClr val="0098C0"/>
                </a:solidFill>
              </a:rPr>
              <a:t>newInstance</a:t>
            </a:r>
            <a:r>
              <a:t>(</a:t>
            </a:r>
            <a:r>
              <a:rPr>
                <a:solidFill>
                  <a:srgbClr val="B83370"/>
                </a:solidFill>
              </a:rPr>
              <a:t>int</a:t>
            </a:r>
            <a:r>
              <a:t> color)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ColorFragment cf = </a:t>
            </a:r>
            <a:r>
              <a:rPr>
                <a:solidFill>
                  <a:srgbClr val="B83370"/>
                </a:solidFill>
              </a:rPr>
              <a:t>new</a:t>
            </a:r>
            <a:r>
              <a:t> </a:t>
            </a:r>
            <a:r>
              <a:rPr>
                <a:solidFill>
                  <a:srgbClr val="0098C0"/>
                </a:solidFill>
              </a:rPr>
              <a:t>ColorFragment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Bundle args = </a:t>
            </a:r>
            <a:r>
              <a:rPr>
                <a:solidFill>
                  <a:srgbClr val="B83370"/>
                </a:solidFill>
              </a:rPr>
              <a:t>new</a:t>
            </a:r>
            <a:r>
              <a:t> </a:t>
            </a:r>
            <a:r>
              <a:rPr>
                <a:solidFill>
                  <a:srgbClr val="0098C0"/>
                </a:solidFill>
              </a:rPr>
              <a:t>Bundle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args.</a:t>
            </a:r>
            <a:r>
              <a:rPr>
                <a:solidFill>
                  <a:srgbClr val="0098C0"/>
                </a:solidFill>
              </a:rPr>
              <a:t>putInt</a:t>
            </a:r>
            <a:r>
              <a:t>(KEY_EXTRA_COLOR, color);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C82506"/>
                </a:solidFill>
              </a:rPr>
              <a:t>cf.setArguments(args);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return</a:t>
            </a:r>
            <a:r>
              <a:t> cf;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public</a:t>
            </a:r>
            <a:r>
              <a:t> View </a:t>
            </a:r>
            <a:r>
              <a:rPr>
                <a:solidFill>
                  <a:srgbClr val="0098C0"/>
                </a:solidFill>
              </a:rPr>
              <a:t>onCreateView</a:t>
            </a:r>
            <a:r>
              <a:t>(</a:t>
            </a:r>
            <a:r>
              <a:rPr>
                <a:solidFill>
                  <a:srgbClr val="0098C0"/>
                </a:solidFill>
              </a:rPr>
              <a:t>@NonNull</a:t>
            </a:r>
            <a:r>
              <a:t> LayoutInflater inflater, </a:t>
            </a:r>
            <a:r>
              <a:rPr>
                <a:solidFill>
                  <a:srgbClr val="0098C0"/>
                </a:solidFill>
              </a:rPr>
              <a:t>@Nullable</a:t>
            </a:r>
            <a:r>
              <a:t> ViewGroup container, </a:t>
            </a:r>
            <a:r>
              <a:rPr>
                <a:solidFill>
                  <a:srgbClr val="0098C0"/>
                </a:solidFill>
              </a:rPr>
              <a:t>@Nullable</a:t>
            </a:r>
            <a:r>
              <a:t> Bundle savedInstanceState)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int</a:t>
            </a:r>
            <a:r>
              <a:t> color = Color.BLUE;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>
                <a:solidFill>
                  <a:srgbClr val="C82506"/>
                </a:solidFill>
              </a:rPr>
              <a:t>Bundle args = getArguments();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if</a:t>
            </a:r>
            <a:r>
              <a:t> (args != </a:t>
            </a:r>
            <a:r>
              <a:rPr>
                <a:solidFill>
                  <a:srgbClr val="0098C0"/>
                </a:solidFill>
              </a:rPr>
              <a:t>null</a:t>
            </a:r>
            <a:r>
              <a:t>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color = args.</a:t>
            </a:r>
            <a:r>
              <a:rPr>
                <a:solidFill>
                  <a:srgbClr val="0098C0"/>
                </a:solidFill>
              </a:rPr>
              <a:t>getInt</a:t>
            </a:r>
            <a:r>
              <a:t>(KEY_EXTRA_COLOR, Color.BLUE);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View view = inflater.</a:t>
            </a:r>
            <a:r>
              <a:rPr>
                <a:solidFill>
                  <a:srgbClr val="0098C0"/>
                </a:solidFill>
              </a:rPr>
              <a:t>inflate</a:t>
            </a:r>
            <a:r>
              <a:t>(R.layout.fragment_color, container, </a:t>
            </a:r>
            <a:r>
              <a:rPr>
                <a:solidFill>
                  <a:srgbClr val="0098C0"/>
                </a:solidFill>
              </a:rPr>
              <a:t>false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view.</a:t>
            </a:r>
            <a:r>
              <a:t>setBackgroundColor</a:t>
            </a:r>
            <a:r>
              <a:rPr>
                <a:solidFill>
                  <a:srgbClr val="000000"/>
                </a:solidFill>
              </a:rPr>
              <a:t>(color);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return</a:t>
            </a:r>
            <a:r>
              <a:t> view;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示例 - 通信 - Listener - 1"/>
          <p:cNvSpPr txBox="1"/>
          <p:nvPr/>
        </p:nvSpPr>
        <p:spPr>
          <a:xfrm>
            <a:off x="786130" y="1274716"/>
            <a:ext cx="77762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通信 - Listener - 1</a:t>
            </a:r>
          </a:p>
        </p:txBody>
      </p:sp>
      <p:sp>
        <p:nvSpPr>
          <p:cNvPr id="319" name="public final class ColorPlusFragment extends Fragment {…"/>
          <p:cNvSpPr txBox="1"/>
          <p:nvPr/>
        </p:nvSpPr>
        <p:spPr>
          <a:xfrm>
            <a:off x="988648" y="2572973"/>
            <a:ext cx="17490729" cy="1115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public final class</a:t>
            </a:r>
            <a:r>
              <a:t> ColorPlusFragment </a:t>
            </a:r>
            <a:r>
              <a:rPr>
                <a:solidFill>
                  <a:srgbClr val="B83370"/>
                </a:solidFill>
              </a:rPr>
              <a:t>extends</a:t>
            </a:r>
            <a:r>
              <a:t> Fragment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public interface</a:t>
            </a:r>
            <a:r>
              <a:rPr>
                <a:solidFill>
                  <a:srgbClr val="000000"/>
                </a:solidFill>
              </a:rPr>
              <a:t> Listener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B83370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onCollectColor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83370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color);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private</a:t>
            </a:r>
            <a:r>
              <a:t> Listener mListener;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public void</a:t>
            </a:r>
            <a:r>
              <a:t> </a:t>
            </a:r>
            <a:r>
              <a:rPr>
                <a:solidFill>
                  <a:srgbClr val="0098C0"/>
                </a:solidFill>
              </a:rPr>
              <a:t>onAttach</a:t>
            </a:r>
            <a:r>
              <a:t>(Context context)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super</a:t>
            </a:r>
            <a:r>
              <a:t>.</a:t>
            </a:r>
            <a:r>
              <a:rPr>
                <a:solidFill>
                  <a:srgbClr val="0098C0"/>
                </a:solidFill>
              </a:rPr>
              <a:t>onAttach</a:t>
            </a:r>
            <a:r>
              <a:t>(context);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if</a:t>
            </a:r>
            <a:r>
              <a:t> (context </a:t>
            </a:r>
            <a:r>
              <a:rPr>
                <a:solidFill>
                  <a:srgbClr val="B83370"/>
                </a:solidFill>
              </a:rPr>
              <a:t>instanceof</a:t>
            </a:r>
            <a:r>
              <a:t> Listener)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mListener = (Listener) context;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@Nullable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public</a:t>
            </a:r>
            <a:r>
              <a:t> View </a:t>
            </a:r>
            <a:r>
              <a:rPr>
                <a:solidFill>
                  <a:srgbClr val="0098C0"/>
                </a:solidFill>
              </a:rPr>
              <a:t>onCreateView</a:t>
            </a:r>
            <a:r>
              <a:t>(</a:t>
            </a:r>
            <a:r>
              <a:rPr>
                <a:solidFill>
                  <a:srgbClr val="0098C0"/>
                </a:solidFill>
              </a:rPr>
              <a:t>@NonNull</a:t>
            </a:r>
            <a:r>
              <a:t> LayoutInflater inflater, 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98C0"/>
                </a:solidFill>
              </a:rPr>
              <a:t>@Nullable</a:t>
            </a:r>
            <a:r>
              <a:t> ViewGroup container, </a:t>
            </a:r>
            <a:r>
              <a:rPr>
                <a:solidFill>
                  <a:srgbClr val="0098C0"/>
                </a:solidFill>
              </a:rPr>
              <a:t>@Nullable</a:t>
            </a:r>
            <a:r>
              <a:t> Bundle savedInstanceState)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Bundle args = </a:t>
            </a:r>
            <a:r>
              <a:rPr>
                <a:solidFill>
                  <a:srgbClr val="0098C0"/>
                </a:solidFill>
              </a:rPr>
              <a:t>getArguments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final int</a:t>
            </a:r>
            <a:r>
              <a:t> color = args != </a:t>
            </a:r>
            <a:r>
              <a:rPr>
                <a:solidFill>
                  <a:srgbClr val="0098C0"/>
                </a:solidFill>
              </a:rPr>
              <a:t>null</a:t>
            </a:r>
            <a:r>
              <a:t> ? args.</a:t>
            </a:r>
            <a:r>
              <a:rPr>
                <a:solidFill>
                  <a:srgbClr val="0098C0"/>
                </a:solidFill>
              </a:rPr>
              <a:t>getInt</a:t>
            </a:r>
            <a:r>
              <a:t>(KEY_EXTRA_COLOR, Color.BLUE) : Color.BLUE;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View view = inflater.</a:t>
            </a:r>
            <a:r>
              <a:rPr>
                <a:solidFill>
                  <a:srgbClr val="0098C0"/>
                </a:solidFill>
              </a:rPr>
              <a:t>inflate</a:t>
            </a:r>
            <a:r>
              <a:t>(R.layout.fragment_color_plus, container, </a:t>
            </a:r>
            <a:r>
              <a:rPr>
                <a:solidFill>
                  <a:srgbClr val="0098C0"/>
                </a:solidFill>
              </a:rPr>
              <a:t>false</a:t>
            </a:r>
            <a:r>
              <a:t>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B83370"/>
                </a:solidFill>
              </a:rPr>
              <a:t>if</a:t>
            </a:r>
            <a:r>
              <a:t> (mListener != null)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mListener.</a:t>
            </a:r>
            <a:r>
              <a:rPr>
                <a:solidFill>
                  <a:srgbClr val="0098C0"/>
                </a:solidFill>
              </a:rPr>
              <a:t>onCollectColor</a:t>
            </a:r>
            <a:r>
              <a:t>(color);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return</a:t>
            </a:r>
            <a:r>
              <a:t> view;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示例 - 通信 - Listener - 2"/>
          <p:cNvSpPr txBox="1"/>
          <p:nvPr/>
        </p:nvSpPr>
        <p:spPr>
          <a:xfrm>
            <a:off x="786130" y="1274716"/>
            <a:ext cx="789686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通信 - Listener - 2</a:t>
            </a:r>
          </a:p>
        </p:txBody>
      </p:sp>
      <p:pic>
        <p:nvPicPr>
          <p:cNvPr id="32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5729" y="2711209"/>
            <a:ext cx="18171342" cy="9116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示例 - Master Detail"/>
          <p:cNvSpPr txBox="1"/>
          <p:nvPr/>
        </p:nvSpPr>
        <p:spPr>
          <a:xfrm>
            <a:off x="786130" y="1274716"/>
            <a:ext cx="62464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Master Detail</a:t>
            </a:r>
          </a:p>
        </p:txBody>
      </p:sp>
      <p:sp>
        <p:nvSpPr>
          <p:cNvPr id="331" name="Portrait…"/>
          <p:cNvSpPr txBox="1"/>
          <p:nvPr/>
        </p:nvSpPr>
        <p:spPr>
          <a:xfrm>
            <a:off x="2066111" y="4503294"/>
            <a:ext cx="10733632" cy="580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Portrait</a:t>
            </a:r>
          </a:p>
          <a:p>
            <a:pPr lvl="1" marL="1296458" indent="-661458">
              <a:lnSpc>
                <a:spcPct val="200000"/>
              </a:lnSpc>
              <a:defRPr sz="3200"/>
            </a:pPr>
            <a:r>
              <a:t>Master Activity: Item List</a:t>
            </a:r>
          </a:p>
          <a:p>
            <a:pPr lvl="1" marL="1296458" indent="-661458">
              <a:lnSpc>
                <a:spcPct val="200000"/>
              </a:lnSpc>
              <a:defRPr sz="3200"/>
            </a:pPr>
            <a:r>
              <a:t>Detail Activity: Item Detail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Landscape</a:t>
            </a:r>
          </a:p>
          <a:p>
            <a:pPr lvl="1" marL="1296458" indent="-661458">
              <a:lnSpc>
                <a:spcPct val="200000"/>
              </a:lnSpc>
              <a:defRPr sz="3200"/>
            </a:pPr>
            <a:r>
              <a:t>One Activity: List &amp; Detail</a:t>
            </a:r>
          </a:p>
        </p:txBody>
      </p:sp>
      <p:pic>
        <p:nvPicPr>
          <p:cNvPr id="332" name="master_detail.mp4" descr="master_detail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5934080" y="330398"/>
            <a:ext cx="5911068" cy="11822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0" fill="hold"/>
                                        <p:tgtEl>
                                          <p:spTgt spid="3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3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3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字节跳动ByteDance-PPT-0724-01.jpg" descr="字节跳动ByteDance-PPT-0724-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Fragment"/>
          <p:cNvSpPr txBox="1"/>
          <p:nvPr/>
        </p:nvSpPr>
        <p:spPr>
          <a:xfrm>
            <a:off x="1877846" y="5733828"/>
            <a:ext cx="4779773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b="1"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Fragment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示例 - Master Detail"/>
          <p:cNvSpPr txBox="1"/>
          <p:nvPr/>
        </p:nvSpPr>
        <p:spPr>
          <a:xfrm>
            <a:off x="786130" y="1274716"/>
            <a:ext cx="62464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Master Detail</a:t>
            </a:r>
          </a:p>
        </p:txBody>
      </p:sp>
      <p:sp>
        <p:nvSpPr>
          <p:cNvPr id="336" name="ItemsListActivity 横竖屏布局文件不同"/>
          <p:cNvSpPr txBox="1"/>
          <p:nvPr/>
        </p:nvSpPr>
        <p:spPr>
          <a:xfrm>
            <a:off x="1831327" y="3094589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lnSpc>
                <a:spcPct val="200000"/>
              </a:lnSpc>
              <a:defRPr sz="4000"/>
            </a:lvl1pPr>
          </a:lstStyle>
          <a:p>
            <a:pPr/>
            <a:r>
              <a:t>ItemsListActivity 横竖屏布局文件不同</a:t>
            </a:r>
          </a:p>
        </p:txBody>
      </p:sp>
      <p:pic>
        <p:nvPicPr>
          <p:cNvPr id="33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801" y="4396780"/>
            <a:ext cx="22472276" cy="7607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示例 - Master Detail"/>
          <p:cNvSpPr txBox="1"/>
          <p:nvPr/>
        </p:nvSpPr>
        <p:spPr>
          <a:xfrm>
            <a:off x="786130" y="1274716"/>
            <a:ext cx="62464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Master Detail</a:t>
            </a:r>
          </a:p>
        </p:txBody>
      </p:sp>
      <p:sp>
        <p:nvSpPr>
          <p:cNvPr id="341" name="横屏"/>
          <p:cNvSpPr txBox="1"/>
          <p:nvPr/>
        </p:nvSpPr>
        <p:spPr>
          <a:xfrm>
            <a:off x="1831327" y="3094589"/>
            <a:ext cx="34545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lnSpc>
                <a:spcPct val="200000"/>
              </a:lnSpc>
              <a:defRPr sz="4000"/>
            </a:lvl1pPr>
          </a:lstStyle>
          <a:p>
            <a:pPr/>
            <a:r>
              <a:t>横屏</a:t>
            </a:r>
          </a:p>
        </p:txBody>
      </p:sp>
      <p:sp>
        <p:nvSpPr>
          <p:cNvPr id="342" name="竖屏"/>
          <p:cNvSpPr txBox="1"/>
          <p:nvPr/>
        </p:nvSpPr>
        <p:spPr>
          <a:xfrm>
            <a:off x="14083245" y="3094589"/>
            <a:ext cx="345459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lnSpc>
                <a:spcPct val="200000"/>
              </a:lnSpc>
              <a:defRPr sz="4000"/>
            </a:lvl1pPr>
          </a:lstStyle>
          <a:p>
            <a:pPr/>
            <a:r>
              <a:t>竖屏</a:t>
            </a:r>
          </a:p>
        </p:txBody>
      </p:sp>
      <p:sp>
        <p:nvSpPr>
          <p:cNvPr id="343" name="&lt;RelativeLayout…"/>
          <p:cNvSpPr txBox="1"/>
          <p:nvPr/>
        </p:nvSpPr>
        <p:spPr>
          <a:xfrm>
            <a:off x="13946092" y="4111642"/>
            <a:ext cx="9564639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&lt;RelativeLayout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xmlns:</a:t>
            </a:r>
            <a:r>
              <a:rPr>
                <a:solidFill>
                  <a:srgbClr val="0098C0"/>
                </a:solidFill>
              </a:rPr>
              <a:t>tools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"http://schemas.android.com/tools"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paddingBottom</a:t>
            </a:r>
            <a:r>
              <a:rPr>
                <a:solidFill>
                  <a:srgbClr val="000000"/>
                </a:solidFill>
              </a:rPr>
              <a:t>=</a:t>
            </a:r>
            <a:r>
              <a:t>"16dp"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paddingLeft</a:t>
            </a:r>
            <a:r>
              <a:rPr>
                <a:solidFill>
                  <a:srgbClr val="000000"/>
                </a:solidFill>
              </a:rPr>
              <a:t>=</a:t>
            </a:r>
            <a:r>
              <a:t>"16dp"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paddingRight</a:t>
            </a:r>
            <a:r>
              <a:rPr>
                <a:solidFill>
                  <a:srgbClr val="000000"/>
                </a:solidFill>
              </a:rPr>
              <a:t>=</a:t>
            </a:r>
            <a:r>
              <a:t>"16dp"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paddingTop</a:t>
            </a:r>
            <a:r>
              <a:rPr>
                <a:solidFill>
                  <a:srgbClr val="000000"/>
                </a:solidFill>
              </a:rPr>
              <a:t>=</a:t>
            </a:r>
            <a:r>
              <a:t>"16dp"</a:t>
            </a:r>
            <a:r>
              <a:rPr>
                <a:solidFill>
                  <a:srgbClr val="B83370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&lt;fragment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"@+id/fragmentItemsList"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=</a:t>
            </a:r>
            <a:r>
              <a:t>“xxx.ItemsListFragment"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"wrap_content"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"wrap_content"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t>layout_alignParentBottom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"true"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t>layout_alignParentStart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"true"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t>layout_alignParentEnd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"true"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t>layout_alignParentTop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"true"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tools:</a:t>
            </a:r>
            <a:r>
              <a:rPr>
                <a:solidFill>
                  <a:srgbClr val="0098C0"/>
                </a:solidFill>
              </a:rPr>
              <a:t>layout</a:t>
            </a:r>
            <a:r>
              <a:rPr>
                <a:solidFill>
                  <a:srgbClr val="000000"/>
                </a:solidFill>
              </a:rPr>
              <a:t>=</a:t>
            </a:r>
            <a:r>
              <a:t>"@layout/fragment_items_list"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83370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&lt;/RelativeLayout&gt;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4" name="&lt;LinearLayout…"/>
          <p:cNvSpPr txBox="1"/>
          <p:nvPr/>
        </p:nvSpPr>
        <p:spPr>
          <a:xfrm>
            <a:off x="1554837" y="4044472"/>
            <a:ext cx="9564639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&lt;LinearLayout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xmlns:</a:t>
            </a:r>
            <a:r>
              <a:rPr>
                <a:solidFill>
                  <a:srgbClr val="0098C0"/>
                </a:solidFill>
              </a:rPr>
              <a:t>tools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"http://schemas.android.com/tools"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"@+id/LinearLayout1"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showDividers</a:t>
            </a:r>
            <a:r>
              <a:t>=</a:t>
            </a:r>
            <a:r>
              <a:rPr>
                <a:solidFill>
                  <a:srgbClr val="1F4BA2"/>
                </a:solidFill>
              </a:rPr>
              <a:t>"middle"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t>baselineAligned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"false"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orientation</a:t>
            </a:r>
            <a:r>
              <a:t>=</a:t>
            </a:r>
            <a:r>
              <a:rPr>
                <a:solidFill>
                  <a:srgbClr val="1F4BA2"/>
                </a:solidFill>
              </a:rPr>
              <a:t>"horizontal"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rPr>
                <a:solidFill>
                  <a:srgbClr val="000000"/>
                </a:solidFill>
              </a:rPr>
              <a:t>=</a:t>
            </a:r>
            <a:r>
              <a:t>"match_parent"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83370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&lt;fragment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"@+id/fragmentItemsList"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=</a:t>
            </a:r>
            <a:r>
              <a:t>"xxx.ItemsListFragment"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"wrap_content"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"0dp"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"1"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tools:</a:t>
            </a:r>
            <a:r>
              <a:rPr>
                <a:solidFill>
                  <a:srgbClr val="0098C0"/>
                </a:solidFill>
              </a:rPr>
              <a:t>layout</a:t>
            </a:r>
            <a:r>
              <a:rPr>
                <a:solidFill>
                  <a:srgbClr val="000000"/>
                </a:solidFill>
              </a:rPr>
              <a:t>=</a:t>
            </a:r>
            <a:r>
              <a:t>"@layout/fragment_items_list"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83370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B83370"/>
                </a:solidFill>
              </a:rPr>
              <a:t>&lt;View</a:t>
            </a:r>
            <a:r>
              <a:rPr>
                <a:solidFill>
                  <a:srgbClr val="000000"/>
                </a:solidFill>
              </a:rPr>
              <a:t> android:</a:t>
            </a:r>
            <a:r>
              <a:t>background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"#000000"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"1dp"</a:t>
            </a:r>
            <a:r>
              <a:t> 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"wrap_content"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&lt;FrameLayout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"@+id/flDetailContainer"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t>=</a:t>
            </a:r>
            <a:r>
              <a:rPr>
                <a:solidFill>
                  <a:srgbClr val="1F4BA2"/>
                </a:solidFill>
              </a:rPr>
              <a:t>"0dp"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"match_parent"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layout_weight</a:t>
            </a:r>
            <a:r>
              <a:t>=</a:t>
            </a:r>
            <a:r>
              <a:rPr>
                <a:solidFill>
                  <a:srgbClr val="1F4BA2"/>
                </a:solidFill>
              </a:rPr>
              <a:t>"3"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0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&lt;/LinearLayout&gt;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ummary"/>
          <p:cNvSpPr txBox="1"/>
          <p:nvPr/>
        </p:nvSpPr>
        <p:spPr>
          <a:xfrm>
            <a:off x="786130" y="1274716"/>
            <a:ext cx="29546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350" name="Fragment: 灵活，可重用，迷你 Activity…"/>
          <p:cNvSpPr txBox="1"/>
          <p:nvPr/>
        </p:nvSpPr>
        <p:spPr>
          <a:xfrm>
            <a:off x="2066111" y="4503294"/>
            <a:ext cx="10733632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Fragment: 灵活，可重用，迷你 Activity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生命周期、静态/动态添加用法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ViewPager &amp; Fragment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和 Activity 通信：Argument、Listener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Animation"/>
          <p:cNvSpPr txBox="1"/>
          <p:nvPr/>
        </p:nvSpPr>
        <p:spPr>
          <a:xfrm>
            <a:off x="1756942" y="5733828"/>
            <a:ext cx="5021581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b="1"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Animation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Animation"/>
          <p:cNvSpPr txBox="1"/>
          <p:nvPr/>
        </p:nvSpPr>
        <p:spPr>
          <a:xfrm>
            <a:off x="786130" y="1274716"/>
            <a:ext cx="31680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Animation</a:t>
            </a:r>
          </a:p>
        </p:txBody>
      </p:sp>
      <p:pic>
        <p:nvPicPr>
          <p:cNvPr id="357" name="图片 1" descr="图片 1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017" y="3398499"/>
            <a:ext cx="8324093" cy="2188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图片 2" descr="图片 2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8996" y="7203827"/>
            <a:ext cx="7557250" cy="377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mio-design_assets_19Ms-MRmEZ2cGQNicpePPRjHxxa0NkxIm_04-juggler" descr="mio-design_assets_19Ms-MRmEZ2cGQNicpePPRjHxxa0NkxIm_04-juggler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0232780" y="3417612"/>
            <a:ext cx="5014814" cy="8912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mio-design_assets_11YQJCcOncFpVNUXKmmTgvXb9MrlXt60c_02-feedback-touch" descr="mio-design_assets_11YQJCcOncFpVNUXKmmTgvXb9MrlXt60c_02-feedback-touch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6776537" y="1884378"/>
            <a:ext cx="6843617" cy="432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mio-design_assets_1DenoCsHNb_H1S1zErzmGCxhz6wjmdO8y_01-hierarchy-parentchild" descr="mio-design_assets_1DenoCsHNb_H1S1zErzmGCxhz6wjmdO8y_01-hierarchy-parentchild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16887468" y="7288110"/>
            <a:ext cx="6843622" cy="4322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3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66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366"/>
                            </p:stCondLst>
                            <p:childTnLst>
                              <p:par>
                                <p:cTn id="11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84" fill="hold"/>
                                        <p:tgtEl>
                                          <p:spTgt spid="3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3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14" evtFilter="cancelBubble" nodeType="interactiveSeq" restart="whenNotActive" fill="hold">
                <p:stCondLst>
                  <p:cond delay="0" evt="onClick">
                    <p:tgtEl>
                      <p:spTgt spid="3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59"/>
                  </p:tgtEl>
                </p:cond>
              </p:nextCondLst>
            </p:seq>
            <p:video fullScrn="0">
              <p:cMediaNode mute="0" showWhenStopped="1" numSld="1" vol="80000">
                <p:cTn id="19" fill="hold" display="0">
                  <p:stCondLst>
                    <p:cond delay="indefinite"/>
                  </p:stCondLst>
                </p:cTn>
                <p:tgtEl>
                  <p:spTgt spid="360"/>
                </p:tgtEl>
              </p:cMediaNode>
            </p:video>
            <p:seq concurrent="1" prevAc="none" nextAc="seek">
              <p:cTn id="20" evtFilter="cancelBubble" nodeType="interactiveSeq" restart="whenNotActive" fill="hold">
                <p:stCondLst>
                  <p:cond delay="0" evt="onClick">
                    <p:tgtEl>
                      <p:spTgt spid="36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0"/>
                  </p:tgtEl>
                </p:cond>
              </p:nextCondLst>
            </p:seq>
            <p:video fullScrn="0">
              <p:cMediaNode mute="0" showWhenStopped="1" numSld="1" vol="80000">
                <p:cTn id="25" fill="hold" display="0">
                  <p:stCondLst>
                    <p:cond delay="indefinite"/>
                  </p:stCondLst>
                </p:cTn>
                <p:tgtEl>
                  <p:spTgt spid="361"/>
                </p:tgtEl>
              </p:cMediaNode>
            </p:video>
            <p:seq concurrent="1" prevAc="none" nextAc="seek">
              <p:cTn id="26" evtFilter="cancelBubble" nodeType="interactiveSeq" restart="whenNotActive" fill="hold">
                <p:stCondLst>
                  <p:cond delay="0" evt="onClick">
                    <p:tgtEl>
                      <p:spTgt spid="36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1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Animation 意义"/>
          <p:cNvSpPr txBox="1"/>
          <p:nvPr/>
        </p:nvSpPr>
        <p:spPr>
          <a:xfrm>
            <a:off x="786130" y="1274716"/>
            <a:ext cx="464947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Animation 意义</a:t>
            </a:r>
          </a:p>
        </p:txBody>
      </p:sp>
      <p:sp>
        <p:nvSpPr>
          <p:cNvPr id="365" name="用户体验…"/>
          <p:cNvSpPr txBox="1"/>
          <p:nvPr/>
        </p:nvSpPr>
        <p:spPr>
          <a:xfrm>
            <a:off x="2066111" y="4503294"/>
            <a:ext cx="1073363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用户体验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Informative &amp; Focused &amp; Expressive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行为引导</a:t>
            </a:r>
          </a:p>
        </p:txBody>
      </p:sp>
      <p:pic>
        <p:nvPicPr>
          <p:cNvPr id="366" name="douyin.mp4" descr="douyin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998828" y="1174726"/>
            <a:ext cx="5450348" cy="10900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douyin_zhibo.mp4" descr="douyin_zhibo.mp4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2436092" y="1174726"/>
            <a:ext cx="5450347" cy="10900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1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34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36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6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36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Animation 分类"/>
          <p:cNvSpPr txBox="1"/>
          <p:nvPr/>
        </p:nvSpPr>
        <p:spPr>
          <a:xfrm>
            <a:off x="786130" y="1274716"/>
            <a:ext cx="464947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Animation 分类</a:t>
            </a:r>
          </a:p>
        </p:txBody>
      </p:sp>
      <p:sp>
        <p:nvSpPr>
          <p:cNvPr id="373" name="属性动画…"/>
          <p:cNvSpPr txBox="1"/>
          <p:nvPr/>
        </p:nvSpPr>
        <p:spPr>
          <a:xfrm>
            <a:off x="2066111" y="4503294"/>
            <a:ext cx="1073363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属性动画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视图动画/补间动画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逐帧动画/drawable动画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属性动画"/>
          <p:cNvSpPr txBox="1"/>
          <p:nvPr/>
        </p:nvSpPr>
        <p:spPr>
          <a:xfrm>
            <a:off x="786130" y="1274716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</a:t>
            </a:r>
          </a:p>
        </p:txBody>
      </p:sp>
      <p:sp>
        <p:nvSpPr>
          <p:cNvPr id="376" name="基于属性的动画…"/>
          <p:cNvSpPr txBox="1"/>
          <p:nvPr/>
        </p:nvSpPr>
        <p:spPr>
          <a:xfrm>
            <a:off x="2066111" y="4503294"/>
            <a:ext cx="1404643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基于属性的动画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一切可以连续变化的属性都是动画的元素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实现一种复杂动画，就是将动画拆解成不同属性组合的过程</a:t>
            </a:r>
          </a:p>
        </p:txBody>
      </p:sp>
      <p:pic>
        <p:nvPicPr>
          <p:cNvPr id="377" name="four_type_animation.gif" descr="four_type_animatio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80987" y="4019351"/>
            <a:ext cx="7232227" cy="5677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属性动画 - 角色构成"/>
          <p:cNvSpPr txBox="1"/>
          <p:nvPr/>
        </p:nvSpPr>
        <p:spPr>
          <a:xfrm>
            <a:off x="786130" y="1274716"/>
            <a:ext cx="60013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 - 角色构成</a:t>
            </a:r>
          </a:p>
        </p:txBody>
      </p:sp>
      <p:sp>
        <p:nvSpPr>
          <p:cNvPr id="383" name="Property：alpha, scaleX, scaleY, rotation, translationX, translationY…"/>
          <p:cNvSpPr txBox="1"/>
          <p:nvPr/>
        </p:nvSpPr>
        <p:spPr>
          <a:xfrm>
            <a:off x="2066111" y="4503294"/>
            <a:ext cx="14046432" cy="530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120000"/>
              </a:lnSpc>
            </a:pPr>
            <a:r>
              <a:t>Property：alpha, scaleX, scaleY, rotation, translationX, translationY</a:t>
            </a:r>
          </a:p>
          <a:p>
            <a:pPr>
              <a:lnSpc>
                <a:spcPct val="120000"/>
              </a:lnSpc>
            </a:pPr>
            <a:r>
              <a:t>StartValue, EndValue, Duration</a:t>
            </a:r>
          </a:p>
          <a:p>
            <a:pPr>
              <a:lnSpc>
                <a:spcPct val="120000"/>
              </a:lnSpc>
            </a:pPr>
            <a:r>
              <a:t>RepeatCount: number, infinite</a:t>
            </a:r>
          </a:p>
          <a:p>
            <a:pPr>
              <a:lnSpc>
                <a:spcPct val="120000"/>
              </a:lnSpc>
            </a:pPr>
            <a:r>
              <a:t>RepeatMode: restart, reverse</a:t>
            </a:r>
          </a:p>
          <a:p>
            <a:pPr>
              <a:lnSpc>
                <a:spcPct val="120000"/>
              </a:lnSpc>
            </a:pPr>
            <a:r>
              <a:t>TypeEvaluator: IntEvaluator, ArgbEvaluator</a:t>
            </a:r>
          </a:p>
          <a:p>
            <a:pPr>
              <a:lnSpc>
                <a:spcPct val="120000"/>
              </a:lnSpc>
            </a:pPr>
            <a:r>
              <a:t>Interpolator: linear/accelerate/decelerate/…</a:t>
            </a:r>
          </a:p>
        </p:txBody>
      </p:sp>
      <p:pic>
        <p:nvPicPr>
          <p:cNvPr id="384" name="four_type_animation.gif" descr="four_type_animation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80987" y="4019351"/>
            <a:ext cx="7232227" cy="5677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属性动画 - 示例1"/>
          <p:cNvSpPr txBox="1"/>
          <p:nvPr/>
        </p:nvSpPr>
        <p:spPr>
          <a:xfrm>
            <a:off x="786130" y="1274716"/>
            <a:ext cx="499173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 - 示例1</a:t>
            </a:r>
          </a:p>
        </p:txBody>
      </p:sp>
      <p:pic>
        <p:nvPicPr>
          <p:cNvPr id="390" name="animation_rotation.mp4" descr="animation_rota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911125" y="840927"/>
            <a:ext cx="5491168" cy="1098233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ObjectAnimator animator = ObjectAnimator.ofFloat(findViewById(R.id.image_view),…"/>
          <p:cNvSpPr txBox="1"/>
          <p:nvPr/>
        </p:nvSpPr>
        <p:spPr>
          <a:xfrm>
            <a:off x="1969149" y="4550284"/>
            <a:ext cx="14564173" cy="3563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ObjectAnimator animator = ObjectAnimator.</a:t>
            </a:r>
            <a:r>
              <a:rPr>
                <a:solidFill>
                  <a:srgbClr val="0098C0"/>
                </a:solidFill>
              </a:rPr>
              <a:t>ofFloat</a:t>
            </a:r>
            <a:r>
              <a:t>(</a:t>
            </a:r>
            <a:r>
              <a:rPr>
                <a:solidFill>
                  <a:srgbClr val="0098C0"/>
                </a:solidFill>
              </a:rPr>
              <a:t>findViewById</a:t>
            </a:r>
            <a:r>
              <a:t>(R.id.image_view),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"rotation"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98C0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98C0"/>
                </a:solidFill>
              </a:rPr>
              <a:t>360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animator.</a:t>
            </a:r>
            <a:r>
              <a:rPr>
                <a:solidFill>
                  <a:srgbClr val="0098C0"/>
                </a:solidFill>
              </a:rPr>
              <a:t>setRepeatCount</a:t>
            </a:r>
            <a:r>
              <a:t>(ValueAnimator.INFINITE);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animator.</a:t>
            </a:r>
            <a:r>
              <a:t>setInterpolator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83370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LinearInterpolator</a:t>
            </a:r>
            <a:r>
              <a:rPr>
                <a:solidFill>
                  <a:srgbClr val="000000"/>
                </a:solidFill>
              </a:rPr>
              <a:t>());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animator.</a:t>
            </a:r>
            <a:r>
              <a:t>setDuration</a:t>
            </a:r>
            <a:r>
              <a:rPr>
                <a:solidFill>
                  <a:srgbClr val="000000"/>
                </a:solidFill>
              </a:rPr>
              <a:t>(</a:t>
            </a:r>
            <a:r>
              <a:t>8000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animator.</a:t>
            </a:r>
            <a:r>
              <a:rPr>
                <a:solidFill>
                  <a:srgbClr val="0098C0"/>
                </a:solidFill>
              </a:rPr>
              <a:t>setRepeatMode</a:t>
            </a:r>
            <a:r>
              <a:t>(ValueAnimator.RESTART);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animator.</a:t>
            </a:r>
            <a:r>
              <a:rPr>
                <a:solidFill>
                  <a:srgbClr val="0098C0"/>
                </a:solidFill>
              </a:rPr>
              <a:t>start</a:t>
            </a:r>
            <a:r>
              <a:t>();</a:t>
            </a:r>
          </a:p>
        </p:txBody>
      </p:sp>
      <p:sp>
        <p:nvSpPr>
          <p:cNvPr id="392" name="RotationPropertyActivity.java"/>
          <p:cNvSpPr txBox="1"/>
          <p:nvPr/>
        </p:nvSpPr>
        <p:spPr>
          <a:xfrm>
            <a:off x="1831327" y="3094589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lnSpc>
                <a:spcPct val="200000"/>
              </a:lnSpc>
              <a:defRPr sz="4000"/>
            </a:lvl1pPr>
          </a:lstStyle>
          <a:p>
            <a:pPr/>
            <a:r>
              <a:t>RotationPropertyActivity.java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390"/>
                </p:tgtEl>
              </p:cMediaNode>
            </p:video>
            <p:seq concurrent="1" prevAc="none" nextAc="seek">
              <p:cTn id="13" evtFilter="cancelBubble" nodeType="interactiveSeq" restart="whenNotActive" fill="hold">
                <p:stCondLst>
                  <p:cond delay="0" evt="onClick">
                    <p:tgtEl>
                      <p:spTgt spid="39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90"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Fragment"/>
          <p:cNvSpPr txBox="1"/>
          <p:nvPr/>
        </p:nvSpPr>
        <p:spPr>
          <a:xfrm>
            <a:off x="786130" y="1274716"/>
            <a:ext cx="29870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Fragment</a:t>
            </a:r>
          </a:p>
        </p:txBody>
      </p:sp>
      <p:sp>
        <p:nvSpPr>
          <p:cNvPr id="147" name="概念和作用…"/>
          <p:cNvSpPr txBox="1"/>
          <p:nvPr/>
        </p:nvSpPr>
        <p:spPr>
          <a:xfrm>
            <a:off x="2066111" y="4503294"/>
            <a:ext cx="10733632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概念和作用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生命周期和基本用法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结合 ViewPager 创建多 Tab 界面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如何和 Activity 通信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属性动画 - 示例1"/>
          <p:cNvSpPr txBox="1"/>
          <p:nvPr/>
        </p:nvSpPr>
        <p:spPr>
          <a:xfrm>
            <a:off x="786130" y="1274716"/>
            <a:ext cx="499173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 - 示例1</a:t>
            </a:r>
          </a:p>
        </p:txBody>
      </p:sp>
      <p:pic>
        <p:nvPicPr>
          <p:cNvPr id="396" name="animation_rotation.mp4" descr="animation_rotation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911125" y="840927"/>
            <a:ext cx="5491168" cy="10982334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// RotationPropertyActivity.java…"/>
          <p:cNvSpPr txBox="1"/>
          <p:nvPr/>
        </p:nvSpPr>
        <p:spPr>
          <a:xfrm>
            <a:off x="2068907" y="9351753"/>
            <a:ext cx="13832533" cy="223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RotationPropertyActivity.java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Animator animator = AnimatorInflater.</a:t>
            </a:r>
            <a:r>
              <a:rPr>
                <a:solidFill>
                  <a:srgbClr val="0098C0"/>
                </a:solidFill>
              </a:rPr>
              <a:t>loadAnimator</a:t>
            </a:r>
            <a:r>
              <a:t>(</a:t>
            </a:r>
            <a:r>
              <a:rPr>
                <a:solidFill>
                  <a:srgbClr val="B83370"/>
                </a:solidFill>
              </a:rPr>
              <a:t>this</a:t>
            </a:r>
            <a:r>
              <a:t>, R.animator.rotate);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animator.</a:t>
            </a:r>
            <a:r>
              <a:rPr>
                <a:solidFill>
                  <a:srgbClr val="0098C0"/>
                </a:solidFill>
              </a:rPr>
              <a:t>setTarget</a:t>
            </a:r>
            <a:r>
              <a:t>(</a:t>
            </a:r>
            <a:r>
              <a:rPr>
                <a:solidFill>
                  <a:srgbClr val="0098C0"/>
                </a:solidFill>
              </a:rPr>
              <a:t>findViewById</a:t>
            </a:r>
            <a:r>
              <a:t>(R.id.image_view));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animator.</a:t>
            </a:r>
            <a:r>
              <a:rPr>
                <a:solidFill>
                  <a:srgbClr val="0098C0"/>
                </a:solidFill>
              </a:rPr>
              <a:t>start</a:t>
            </a:r>
            <a:r>
              <a:t>();</a:t>
            </a:r>
          </a:p>
        </p:txBody>
      </p:sp>
      <p:sp>
        <p:nvSpPr>
          <p:cNvPr id="398" name="&lt;!-- animator/rotate.xml --&gt;…"/>
          <p:cNvSpPr txBox="1"/>
          <p:nvPr/>
        </p:nvSpPr>
        <p:spPr>
          <a:xfrm>
            <a:off x="2160362" y="4318582"/>
            <a:ext cx="13649624" cy="444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&lt;!-- animator/rotate.xml --&gt;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&lt;objectAnimator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t>=</a:t>
            </a:r>
            <a:r>
              <a:rPr>
                <a:solidFill>
                  <a:srgbClr val="1F4BA2"/>
                </a:solidFill>
              </a:rPr>
              <a:t>"8000"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propertyName</a:t>
            </a:r>
            <a:r>
              <a:t>=</a:t>
            </a:r>
            <a:r>
              <a:rPr>
                <a:solidFill>
                  <a:srgbClr val="1F4BA2"/>
                </a:solidFill>
              </a:rPr>
              <a:t>"rotation"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interpolator</a:t>
            </a:r>
            <a:r>
              <a:rPr>
                <a:solidFill>
                  <a:srgbClr val="000000"/>
                </a:solidFill>
              </a:rPr>
              <a:t>=</a:t>
            </a:r>
            <a:r>
              <a:t>"@android:anim/linear_interpolator"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repeatCount</a:t>
            </a:r>
            <a:r>
              <a:t>=</a:t>
            </a:r>
            <a:r>
              <a:rPr>
                <a:solidFill>
                  <a:srgbClr val="1F4BA2"/>
                </a:solidFill>
              </a:rPr>
              <a:t>"infinite"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repeatMode</a:t>
            </a:r>
            <a:r>
              <a:t>=</a:t>
            </a:r>
            <a:r>
              <a:rPr>
                <a:solidFill>
                  <a:srgbClr val="1F4BA2"/>
                </a:solidFill>
              </a:rPr>
              <a:t>"restart"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valueFrom</a:t>
            </a:r>
            <a:r>
              <a:t>=</a:t>
            </a:r>
            <a:r>
              <a:rPr>
                <a:solidFill>
                  <a:srgbClr val="1F4BA2"/>
                </a:solidFill>
              </a:rPr>
              <a:t>"0"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valueTo</a:t>
            </a:r>
            <a:r>
              <a:t>=</a:t>
            </a:r>
            <a:r>
              <a:rPr>
                <a:solidFill>
                  <a:srgbClr val="1F4BA2"/>
                </a:solidFill>
              </a:rPr>
              <a:t>"360"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</p:txBody>
      </p:sp>
      <p:sp>
        <p:nvSpPr>
          <p:cNvPr id="399" name="rotate.xml"/>
          <p:cNvSpPr txBox="1"/>
          <p:nvPr/>
        </p:nvSpPr>
        <p:spPr>
          <a:xfrm>
            <a:off x="1831327" y="3094589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lnSpc>
                <a:spcPct val="200000"/>
              </a:lnSpc>
              <a:defRPr sz="4000"/>
            </a:lvl1pPr>
          </a:lstStyle>
          <a:p>
            <a:pPr/>
            <a:r>
              <a:t>rotate.xml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3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9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9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属性动画 - 示例2"/>
          <p:cNvSpPr txBox="1"/>
          <p:nvPr/>
        </p:nvSpPr>
        <p:spPr>
          <a:xfrm>
            <a:off x="786130" y="1274716"/>
            <a:ext cx="51123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 - 示例2</a:t>
            </a:r>
          </a:p>
        </p:txBody>
      </p:sp>
      <p:pic>
        <p:nvPicPr>
          <p:cNvPr id="405" name="animation_scale.mp4" descr="animation_scale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900735" y="840927"/>
            <a:ext cx="5491168" cy="10982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4820" y="2417377"/>
            <a:ext cx="13351392" cy="9823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" fill="hold"/>
                                        <p:tgtEl>
                                          <p:spTgt spid="4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405"/>
                </p:tgtEl>
              </p:cMediaNode>
            </p:video>
            <p:seq concurrent="1" prevAc="none" nextAc="seek">
              <p:cTn id="13" evtFilter="cancelBubble" nodeType="interactiveSeq" restart="whenNotActive" fill="hold">
                <p:stCondLst>
                  <p:cond delay="0" evt="onClick">
                    <p:tgtEl>
                      <p:spTgt spid="40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05"/>
                  </p:tgtEl>
                </p:cond>
              </p:nextCondLst>
            </p:seq>
          </p:childTnLst>
        </p:cTn>
      </p:par>
    </p:tnLst>
    <p:bldLst>
      <p:bldP build="whole" bldLvl="1" animBg="1" rev="0" advAuto="0" spid="406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属性动画 - 示例2"/>
          <p:cNvSpPr txBox="1"/>
          <p:nvPr/>
        </p:nvSpPr>
        <p:spPr>
          <a:xfrm>
            <a:off x="786130" y="1274716"/>
            <a:ext cx="51123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 - 示例2</a:t>
            </a:r>
          </a:p>
        </p:txBody>
      </p:sp>
      <p:pic>
        <p:nvPicPr>
          <p:cNvPr id="412" name="animation_scale.mp4" descr="animation_scale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900735" y="840927"/>
            <a:ext cx="5491168" cy="10982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5089" y="2417068"/>
            <a:ext cx="9975533" cy="773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1891" y="10654734"/>
            <a:ext cx="16459159" cy="1712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" fill="hold"/>
                                        <p:tgtEl>
                                          <p:spTgt spid="4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1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1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属性动画 - 特点，xml语法"/>
          <p:cNvSpPr txBox="1"/>
          <p:nvPr/>
        </p:nvSpPr>
        <p:spPr>
          <a:xfrm>
            <a:off x="786130" y="1274716"/>
            <a:ext cx="77000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 - 特点，xml语法</a:t>
            </a:r>
          </a:p>
        </p:txBody>
      </p:sp>
      <p:sp>
        <p:nvSpPr>
          <p:cNvPr id="420" name="&lt;set…"/>
          <p:cNvSpPr txBox="1"/>
          <p:nvPr/>
        </p:nvSpPr>
        <p:spPr>
          <a:xfrm>
            <a:off x="1539498" y="2919881"/>
            <a:ext cx="11805992" cy="93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&lt;set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android:ordering=[</a:t>
            </a:r>
            <a:r>
              <a:rPr>
                <a:solidFill>
                  <a:srgbClr val="1F4BA2"/>
                </a:solidFill>
              </a:rPr>
              <a:t>"together"</a:t>
            </a:r>
            <a:r>
              <a:t> | </a:t>
            </a:r>
            <a:r>
              <a:rPr>
                <a:solidFill>
                  <a:srgbClr val="1F4BA2"/>
                </a:solidFill>
              </a:rPr>
              <a:t>"sequentially"</a:t>
            </a:r>
            <a:r>
              <a:t>]</a:t>
            </a:r>
            <a:r>
              <a:rPr>
                <a:solidFill>
                  <a:srgbClr val="B83370"/>
                </a:solidFill>
              </a:rPr>
              <a:t>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&lt;objectAnimator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propertyName</a:t>
            </a:r>
            <a:r>
              <a:t>=</a:t>
            </a:r>
            <a:r>
              <a:rPr>
                <a:solidFill>
                  <a:srgbClr val="1F4BA2"/>
                </a:solidFill>
              </a:rPr>
              <a:t>"string"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t>=</a:t>
            </a:r>
            <a:r>
              <a:rPr>
                <a:solidFill>
                  <a:srgbClr val="1F4BA2"/>
                </a:solidFill>
              </a:rPr>
              <a:t>"int"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valueFrom</a:t>
            </a:r>
            <a:r>
              <a:rPr>
                <a:solidFill>
                  <a:srgbClr val="000000"/>
                </a:solidFill>
              </a:rPr>
              <a:t>=</a:t>
            </a:r>
            <a:r>
              <a:t>"float | int | color"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valueTo</a:t>
            </a:r>
            <a:r>
              <a:rPr>
                <a:solidFill>
                  <a:srgbClr val="000000"/>
                </a:solidFill>
              </a:rPr>
              <a:t>=</a:t>
            </a:r>
            <a:r>
              <a:t>"float | int | color"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startOffset</a:t>
            </a:r>
            <a:r>
              <a:t>=</a:t>
            </a:r>
            <a:r>
              <a:rPr>
                <a:solidFill>
                  <a:srgbClr val="1F4BA2"/>
                </a:solidFill>
              </a:rPr>
              <a:t>"int"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repeatCount</a:t>
            </a:r>
            <a:r>
              <a:t>=</a:t>
            </a:r>
            <a:r>
              <a:rPr>
                <a:solidFill>
                  <a:srgbClr val="1F4BA2"/>
                </a:solidFill>
              </a:rPr>
              <a:t>"int"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android:repeatMode=[</a:t>
            </a:r>
            <a:r>
              <a:rPr>
                <a:solidFill>
                  <a:srgbClr val="1F4BA2"/>
                </a:solidFill>
              </a:rPr>
              <a:t>"repeat"</a:t>
            </a:r>
            <a:r>
              <a:t> | </a:t>
            </a:r>
            <a:r>
              <a:rPr>
                <a:solidFill>
                  <a:srgbClr val="1F4BA2"/>
                </a:solidFill>
              </a:rPr>
              <a:t>"reverse"</a:t>
            </a:r>
            <a:r>
              <a:t>]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android:valueType=[</a:t>
            </a:r>
            <a:r>
              <a:rPr>
                <a:solidFill>
                  <a:srgbClr val="1F4BA2"/>
                </a:solidFill>
              </a:rPr>
              <a:t>"intType"</a:t>
            </a:r>
            <a:r>
              <a:t> | </a:t>
            </a:r>
            <a:r>
              <a:rPr>
                <a:solidFill>
                  <a:srgbClr val="1F4BA2"/>
                </a:solidFill>
              </a:rPr>
              <a:t>"floatType"</a:t>
            </a:r>
            <a:r>
              <a:t>]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&lt;animator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t>=</a:t>
            </a:r>
            <a:r>
              <a:rPr>
                <a:solidFill>
                  <a:srgbClr val="1F4BA2"/>
                </a:solidFill>
              </a:rPr>
              <a:t>"int"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valueFrom</a:t>
            </a:r>
            <a:r>
              <a:rPr>
                <a:solidFill>
                  <a:srgbClr val="000000"/>
                </a:solidFill>
              </a:rPr>
              <a:t>=</a:t>
            </a:r>
            <a:r>
              <a:t>"float | int | color"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valueTo</a:t>
            </a:r>
            <a:r>
              <a:rPr>
                <a:solidFill>
                  <a:srgbClr val="000000"/>
                </a:solidFill>
              </a:rPr>
              <a:t>=</a:t>
            </a:r>
            <a:r>
              <a:t>"float | int | color"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startOffset</a:t>
            </a:r>
            <a:r>
              <a:t>=</a:t>
            </a:r>
            <a:r>
              <a:rPr>
                <a:solidFill>
                  <a:srgbClr val="1F4BA2"/>
                </a:solidFill>
              </a:rPr>
              <a:t>"int"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repeatCount</a:t>
            </a:r>
            <a:r>
              <a:t>=</a:t>
            </a:r>
            <a:r>
              <a:rPr>
                <a:solidFill>
                  <a:srgbClr val="1F4BA2"/>
                </a:solidFill>
              </a:rPr>
              <a:t>"int"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android:repeatMode=[</a:t>
            </a:r>
            <a:r>
              <a:rPr>
                <a:solidFill>
                  <a:srgbClr val="1F4BA2"/>
                </a:solidFill>
              </a:rPr>
              <a:t>"repeat"</a:t>
            </a:r>
            <a:r>
              <a:t> | </a:t>
            </a:r>
            <a:r>
              <a:rPr>
                <a:solidFill>
                  <a:srgbClr val="1F4BA2"/>
                </a:solidFill>
              </a:rPr>
              <a:t>"reverse"</a:t>
            </a:r>
            <a:r>
              <a:t>]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android:valueType=[</a:t>
            </a:r>
            <a:r>
              <a:rPr>
                <a:solidFill>
                  <a:srgbClr val="1F4BA2"/>
                </a:solidFill>
              </a:rPr>
              <a:t>"intType"</a:t>
            </a:r>
            <a:r>
              <a:t> | </a:t>
            </a:r>
            <a:r>
              <a:rPr>
                <a:solidFill>
                  <a:srgbClr val="1F4BA2"/>
                </a:solidFill>
              </a:rPr>
              <a:t>"floatType"</a:t>
            </a:r>
            <a:r>
              <a:t>]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&lt;set&gt;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latin typeface="Courier"/>
                <a:ea typeface="Courier"/>
                <a:cs typeface="Courier"/>
                <a:sym typeface="Courier"/>
              </a:defRPr>
            </a:pPr>
            <a:r>
              <a:t>        ...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&lt;/set&gt;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3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&lt;/set&gt;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12700"/>
            <a:ext cx="2436234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属性动画"/>
          <p:cNvSpPr txBox="1"/>
          <p:nvPr/>
        </p:nvSpPr>
        <p:spPr>
          <a:xfrm>
            <a:off x="786130" y="1274716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</a:t>
            </a:r>
          </a:p>
        </p:txBody>
      </p:sp>
      <p:sp>
        <p:nvSpPr>
          <p:cNvPr id="426" name="ObjectAnimator…"/>
          <p:cNvSpPr txBox="1"/>
          <p:nvPr/>
        </p:nvSpPr>
        <p:spPr>
          <a:xfrm>
            <a:off x="2066111" y="4503294"/>
            <a:ext cx="1404643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ObjectAnimator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ValueAnimator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AnimatorSet</a:t>
            </a:r>
          </a:p>
        </p:txBody>
      </p:sp>
      <p:pic>
        <p:nvPicPr>
          <p:cNvPr id="427" name="four_type_animation.gif" descr="four_type_animation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87388" y="4446353"/>
            <a:ext cx="4804437" cy="3771483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AnimatorSet setAnimation = new AnimatorSet();…"/>
          <p:cNvSpPr txBox="1"/>
          <p:nvPr/>
        </p:nvSpPr>
        <p:spPr>
          <a:xfrm>
            <a:off x="2427193" y="8509780"/>
            <a:ext cx="18222367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AnimatorSet setAnimation = </a:t>
            </a:r>
            <a:r>
              <a:rPr>
                <a:solidFill>
                  <a:srgbClr val="B83370"/>
                </a:solidFill>
              </a:rPr>
              <a:t>new</a:t>
            </a:r>
            <a:r>
              <a:t> </a:t>
            </a:r>
            <a:r>
              <a:rPr>
                <a:solidFill>
                  <a:srgbClr val="0098C0"/>
                </a:solidFill>
              </a:rPr>
              <a:t>AnimatorSet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示例1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setAnimation.</a:t>
            </a:r>
            <a:r>
              <a:rPr>
                <a:solidFill>
                  <a:srgbClr val="0098C0"/>
                </a:solidFill>
              </a:rPr>
              <a:t>play</a:t>
            </a:r>
            <a:r>
              <a:t>(translateAnimation).</a:t>
            </a:r>
            <a:r>
              <a:rPr>
                <a:solidFill>
                  <a:srgbClr val="0098C0"/>
                </a:solidFill>
              </a:rPr>
              <a:t>after</a:t>
            </a:r>
            <a:r>
              <a:t>(alphaAnimation).</a:t>
            </a:r>
            <a:r>
              <a:rPr>
                <a:solidFill>
                  <a:srgbClr val="0098C0"/>
                </a:solidFill>
              </a:rPr>
              <a:t>before</a:t>
            </a:r>
            <a:r>
              <a:t>(rotateAnimation);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setAnimation.</a:t>
            </a:r>
            <a:r>
              <a:rPr>
                <a:solidFill>
                  <a:srgbClr val="0098C0"/>
                </a:solidFill>
              </a:rPr>
              <a:t>play</a:t>
            </a:r>
            <a:r>
              <a:t>(rotateAnimation).</a:t>
            </a:r>
            <a:r>
              <a:rPr>
                <a:solidFill>
                  <a:srgbClr val="0098C0"/>
                </a:solidFill>
              </a:rPr>
              <a:t>before</a:t>
            </a:r>
            <a:r>
              <a:t>(scaleAnimation);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//示例2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setAnimation.</a:t>
            </a:r>
            <a:r>
              <a:rPr>
                <a:solidFill>
                  <a:srgbClr val="0098C0"/>
                </a:solidFill>
              </a:rPr>
              <a:t>playSequentially</a:t>
            </a:r>
            <a:r>
              <a:t>(alphaAnimation, translateAnimation, rotateAnimation, scaleAnimation);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//示例3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setAnimation.</a:t>
            </a:r>
            <a:r>
              <a:rPr>
                <a:solidFill>
                  <a:srgbClr val="0098C0"/>
                </a:solidFill>
              </a:rPr>
              <a:t>playTogether</a:t>
            </a:r>
            <a:r>
              <a:t>(alphaAnimation, translateAnimation, rotateAnimation, scaleAnimation);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背后 - ValueAnimator，旋转封面"/>
          <p:cNvSpPr txBox="1"/>
          <p:nvPr/>
        </p:nvSpPr>
        <p:spPr>
          <a:xfrm>
            <a:off x="786130" y="1274716"/>
            <a:ext cx="97866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背后 - ValueAnimator，旋转封面</a:t>
            </a:r>
          </a:p>
        </p:txBody>
      </p:sp>
      <p:pic>
        <p:nvPicPr>
          <p:cNvPr id="434" name="animation_rotation.mp4" descr="animation_rotation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911125" y="840927"/>
            <a:ext cx="5491168" cy="10982334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final View v = findViewById(R.id.image_view);…"/>
          <p:cNvSpPr txBox="1"/>
          <p:nvPr/>
        </p:nvSpPr>
        <p:spPr>
          <a:xfrm>
            <a:off x="2158436" y="4505508"/>
            <a:ext cx="14015443" cy="6215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final</a:t>
            </a:r>
            <a:r>
              <a:t> View v = </a:t>
            </a:r>
            <a:r>
              <a:rPr>
                <a:solidFill>
                  <a:srgbClr val="0098C0"/>
                </a:solidFill>
              </a:rPr>
              <a:t>findViewById</a:t>
            </a:r>
            <a:r>
              <a:t>(R.id.image_view);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ValueAnimator valueAnimator = ValueAnimator.</a:t>
            </a:r>
            <a:r>
              <a:rPr>
                <a:solidFill>
                  <a:srgbClr val="0098C0"/>
                </a:solidFill>
              </a:rPr>
              <a:t>ofFloat</a:t>
            </a:r>
            <a:r>
              <a:t>(</a:t>
            </a:r>
            <a:r>
              <a:rPr>
                <a:solidFill>
                  <a:srgbClr val="0098C0"/>
                </a:solidFill>
              </a:rPr>
              <a:t>0</a:t>
            </a:r>
            <a:r>
              <a:t>, </a:t>
            </a:r>
            <a:r>
              <a:rPr>
                <a:solidFill>
                  <a:srgbClr val="0098C0"/>
                </a:solidFill>
              </a:rPr>
              <a:t>360</a:t>
            </a:r>
            <a:r>
              <a:t>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valueAnimator.</a:t>
            </a:r>
            <a:r>
              <a:rPr>
                <a:solidFill>
                  <a:srgbClr val="0098C0"/>
                </a:solidFill>
              </a:rPr>
              <a:t>setRepeatCount</a:t>
            </a:r>
            <a:r>
              <a:t>(ValueAnimator.INFINITE);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valueAnimator.</a:t>
            </a:r>
            <a:r>
              <a:t>setInterpolator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83370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LinearInterpolator</a:t>
            </a:r>
            <a:r>
              <a:rPr>
                <a:solidFill>
                  <a:srgbClr val="000000"/>
                </a:solidFill>
              </a:rPr>
              <a:t>());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valueAnimator.</a:t>
            </a:r>
            <a:r>
              <a:rPr>
                <a:solidFill>
                  <a:srgbClr val="0098C0"/>
                </a:solidFill>
              </a:rPr>
              <a:t>setRepeatMode</a:t>
            </a:r>
            <a:r>
              <a:t>(ValueAnimator.RESTART);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valueAnimator.</a:t>
            </a:r>
            <a:r>
              <a:rPr>
                <a:solidFill>
                  <a:srgbClr val="0098C0"/>
                </a:solidFill>
              </a:rPr>
              <a:t>setDuration</a:t>
            </a:r>
            <a:r>
              <a:t>(</a:t>
            </a:r>
            <a:r>
              <a:rPr>
                <a:solidFill>
                  <a:srgbClr val="0098C0"/>
                </a:solidFill>
              </a:rPr>
              <a:t>8000</a:t>
            </a:r>
            <a:r>
              <a:t>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valueAnimator.</a:t>
            </a:r>
            <a:r>
              <a:t>addUpdateListener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83370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ValueAnimator.</a:t>
            </a:r>
            <a:r>
              <a:t>AnimatorUpdateListener</a:t>
            </a:r>
            <a:r>
              <a:rPr>
                <a:solidFill>
                  <a:srgbClr val="000000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@Override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public void</a:t>
            </a:r>
            <a:r>
              <a:t> </a:t>
            </a:r>
            <a:r>
              <a:rPr>
                <a:solidFill>
                  <a:srgbClr val="0098C0"/>
                </a:solidFill>
              </a:rPr>
              <a:t>onAnimationUpdate</a:t>
            </a:r>
            <a:r>
              <a:t>(ValueAnimator animation) {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v.</a:t>
            </a:r>
            <a:r>
              <a:t>setRotation</a:t>
            </a:r>
            <a:r>
              <a:rPr>
                <a:solidFill>
                  <a:srgbClr val="000000"/>
                </a:solidFill>
              </a:rPr>
              <a:t>((</a:t>
            </a:r>
            <a:r>
              <a:rPr>
                <a:solidFill>
                  <a:srgbClr val="B83370"/>
                </a:solidFill>
              </a:rPr>
              <a:t>float</a:t>
            </a:r>
            <a:r>
              <a:rPr>
                <a:solidFill>
                  <a:srgbClr val="000000"/>
                </a:solidFill>
              </a:rPr>
              <a:t>) animation.</a:t>
            </a:r>
            <a:r>
              <a:t>getAnimatedValue</a:t>
            </a:r>
            <a:r>
              <a:rPr>
                <a:solidFill>
                  <a:srgbClr val="000000"/>
                </a:solidFill>
              </a:rPr>
              <a:t>());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});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valueAnimator.</a:t>
            </a:r>
            <a:r>
              <a:rPr>
                <a:solidFill>
                  <a:srgbClr val="0098C0"/>
                </a:solidFill>
              </a:rPr>
              <a:t>start</a:t>
            </a:r>
            <a:r>
              <a:t>();</a:t>
            </a:r>
          </a:p>
        </p:txBody>
      </p:sp>
      <p:sp>
        <p:nvSpPr>
          <p:cNvPr id="436" name="RotationPropertyActivity.java"/>
          <p:cNvSpPr txBox="1"/>
          <p:nvPr/>
        </p:nvSpPr>
        <p:spPr>
          <a:xfrm>
            <a:off x="1831327" y="3094589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lnSpc>
                <a:spcPct val="200000"/>
              </a:lnSpc>
              <a:defRPr sz="4000"/>
            </a:lvl1pPr>
          </a:lstStyle>
          <a:p>
            <a:pPr/>
            <a:r>
              <a:t>RotationPropertyActivity.java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3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3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属性动画 - 原理"/>
          <p:cNvSpPr txBox="1"/>
          <p:nvPr/>
        </p:nvSpPr>
        <p:spPr>
          <a:xfrm>
            <a:off x="786130" y="1274716"/>
            <a:ext cx="47313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 - 原理</a:t>
            </a:r>
          </a:p>
        </p:txBody>
      </p:sp>
      <p:pic>
        <p:nvPicPr>
          <p:cNvPr id="44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4284" y="4248627"/>
            <a:ext cx="72136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4284" y="8664440"/>
            <a:ext cx="7213601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图像" descr="图像"/>
          <p:cNvPicPr>
            <a:picLocks noChangeAspect="1"/>
          </p:cNvPicPr>
          <p:nvPr/>
        </p:nvPicPr>
        <p:blipFill>
          <a:blip r:embed="rId6">
            <a:extLst/>
          </a:blip>
          <a:srcRect l="2490" t="2490" r="2490" b="2490"/>
          <a:stretch>
            <a:fillRect/>
          </a:stretch>
        </p:blipFill>
        <p:spPr>
          <a:xfrm>
            <a:off x="10985115" y="6318442"/>
            <a:ext cx="12092608" cy="4014145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线性动画"/>
          <p:cNvSpPr txBox="1"/>
          <p:nvPr/>
        </p:nvSpPr>
        <p:spPr>
          <a:xfrm>
            <a:off x="4261625" y="6438305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2400"/>
            </a:lvl1pPr>
          </a:lstStyle>
          <a:p>
            <a:pPr/>
            <a:r>
              <a:t>线性动画</a:t>
            </a:r>
          </a:p>
        </p:txBody>
      </p:sp>
      <p:sp>
        <p:nvSpPr>
          <p:cNvPr id="446" name="非线性动画"/>
          <p:cNvSpPr txBox="1"/>
          <p:nvPr/>
        </p:nvSpPr>
        <p:spPr>
          <a:xfrm>
            <a:off x="4261625" y="10914158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2400"/>
            </a:lvl1pPr>
          </a:lstStyle>
          <a:p>
            <a:pPr/>
            <a:r>
              <a:t>非线性动画</a:t>
            </a:r>
          </a:p>
        </p:txBody>
      </p:sp>
      <p:sp>
        <p:nvSpPr>
          <p:cNvPr id="447" name="动画如何计算动画"/>
          <p:cNvSpPr txBox="1"/>
          <p:nvPr/>
        </p:nvSpPr>
        <p:spPr>
          <a:xfrm>
            <a:off x="16307703" y="10914158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buSzTx/>
              <a:buNone/>
              <a:defRPr sz="2400"/>
            </a:lvl1pPr>
          </a:lstStyle>
          <a:p>
            <a:pPr/>
            <a:r>
              <a:t>动画如何计算动画</a:t>
            </a:r>
          </a:p>
        </p:txBody>
      </p:sp>
      <p:sp>
        <p:nvSpPr>
          <p:cNvPr id="448" name="TimeInterpolator: 插值器，根据时间完成度计算动画完成度…"/>
          <p:cNvSpPr txBox="1"/>
          <p:nvPr/>
        </p:nvSpPr>
        <p:spPr>
          <a:xfrm>
            <a:off x="11004278" y="3761425"/>
            <a:ext cx="12765830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TimeInterpolator: 插值器，根据时间完成度计算动画完成度</a:t>
            </a:r>
          </a:p>
          <a:p>
            <a:pPr/>
            <a:r>
              <a:t>TypeEvaluator: 估值器，根据动画完成度计算具体属性值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属性动画 - 自定义属性"/>
          <p:cNvSpPr txBox="1"/>
          <p:nvPr/>
        </p:nvSpPr>
        <p:spPr>
          <a:xfrm>
            <a:off x="786130" y="1274716"/>
            <a:ext cx="66363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 - 自定义属性</a:t>
            </a:r>
          </a:p>
        </p:txBody>
      </p:sp>
      <p:sp>
        <p:nvSpPr>
          <p:cNvPr id="454" name="class WrapperView {…"/>
          <p:cNvSpPr txBox="1"/>
          <p:nvPr/>
        </p:nvSpPr>
        <p:spPr>
          <a:xfrm>
            <a:off x="2281957" y="4416654"/>
            <a:ext cx="8497665" cy="5979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20000"/>
              </a:lnSpc>
              <a:buSzTx/>
              <a:buNone/>
              <a:defRPr sz="22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</a:t>
            </a:r>
            <a:r>
              <a:rPr>
                <a:solidFill>
                  <a:srgbClr val="000000"/>
                </a:solidFill>
              </a:rPr>
              <a:t> WrapperView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private</a:t>
            </a:r>
            <a:r>
              <a:t> View mTarget;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83370"/>
                </a:solidFill>
              </a:rPr>
              <a:t>public</a:t>
            </a:r>
            <a:r>
              <a:t> </a:t>
            </a:r>
            <a:r>
              <a:rPr>
                <a:solidFill>
                  <a:srgbClr val="0098C0"/>
                </a:solidFill>
              </a:rPr>
              <a:t>WrapperView</a:t>
            </a:r>
            <a:r>
              <a:t>(View mTarget) {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B83370"/>
                </a:solidFill>
              </a:rPr>
              <a:t>this</a:t>
            </a:r>
            <a:r>
              <a:t>.mTarget = mTarget;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}    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public int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98C0"/>
                </a:solidFill>
              </a:rPr>
              <a:t>getHeight</a:t>
            </a:r>
            <a:r>
              <a:rPr>
                <a:solidFill>
                  <a:srgbClr val="000000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B83370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mTarget.</a:t>
            </a:r>
            <a:r>
              <a:t>getLayoutParams</a:t>
            </a:r>
            <a:r>
              <a:rPr>
                <a:solidFill>
                  <a:srgbClr val="000000"/>
                </a:solidFill>
              </a:rPr>
              <a:t>().height;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}   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public 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98C0"/>
                </a:solidFill>
              </a:rPr>
              <a:t>setHeight</a:t>
            </a:r>
            <a:r>
              <a:rPr>
                <a:solidFill>
                  <a:srgbClr val="000000"/>
                </a:solidFill>
              </a:rPr>
              <a:t>(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height)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    mTarget.</a:t>
            </a:r>
            <a:r>
              <a:rPr>
                <a:solidFill>
                  <a:srgbClr val="0098C0"/>
                </a:solidFill>
              </a:rPr>
              <a:t>getLayoutParams</a:t>
            </a:r>
            <a:r>
              <a:t>().height = height;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    mTarget.</a:t>
            </a:r>
            <a:r>
              <a:rPr>
                <a:solidFill>
                  <a:srgbClr val="0098C0"/>
                </a:solidFill>
              </a:rPr>
              <a:t>requestLayout</a:t>
            </a:r>
            <a:r>
              <a:t>();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455" name="操作的对象可以不是View"/>
          <p:cNvSpPr txBox="1"/>
          <p:nvPr/>
        </p:nvSpPr>
        <p:spPr>
          <a:xfrm>
            <a:off x="1831327" y="3094589"/>
            <a:ext cx="107336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lnSpc>
                <a:spcPct val="200000"/>
              </a:lnSpc>
              <a:defRPr sz="4000"/>
            </a:lvl1pPr>
          </a:lstStyle>
          <a:p>
            <a:pPr/>
            <a:r>
              <a:t>操作的对象可以不是View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属性动画"/>
          <p:cNvSpPr txBox="1"/>
          <p:nvPr/>
        </p:nvSpPr>
        <p:spPr>
          <a:xfrm>
            <a:off x="786130" y="1274716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</a:t>
            </a:r>
          </a:p>
        </p:txBody>
      </p:sp>
      <p:sp>
        <p:nvSpPr>
          <p:cNvPr id="461" name="ObjectAnimator 操作的属性必须具有get/set方法，不然无法生效"/>
          <p:cNvSpPr txBox="1"/>
          <p:nvPr/>
        </p:nvSpPr>
        <p:spPr>
          <a:xfrm>
            <a:off x="2066111" y="4503294"/>
            <a:ext cx="1594366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lnSpc>
                <a:spcPct val="200000"/>
              </a:lnSpc>
              <a:defRPr sz="4000"/>
            </a:lvl1pPr>
          </a:lstStyle>
          <a:p>
            <a:pPr/>
            <a:r>
              <a:t>ObjectAnimator 操作的属性必须具有get/set方法，不然无法生效</a:t>
            </a:r>
          </a:p>
        </p:txBody>
      </p:sp>
      <p:pic>
        <p:nvPicPr>
          <p:cNvPr id="46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9396" y="7755738"/>
            <a:ext cx="20479417" cy="1648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属性动画 vs 视图动画"/>
          <p:cNvSpPr txBox="1"/>
          <p:nvPr/>
        </p:nvSpPr>
        <p:spPr>
          <a:xfrm>
            <a:off x="786130" y="1274716"/>
            <a:ext cx="62718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属性动画 vs 视图动画</a:t>
            </a:r>
          </a:p>
        </p:txBody>
      </p:sp>
      <p:sp>
        <p:nvSpPr>
          <p:cNvPr id="468" name="属性动画：android.animation…"/>
          <p:cNvSpPr txBox="1"/>
          <p:nvPr/>
        </p:nvSpPr>
        <p:spPr>
          <a:xfrm>
            <a:off x="2066111" y="4503294"/>
            <a:ext cx="14046432" cy="523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属性动画：android.animation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视图动画：android.view.animation</a:t>
            </a:r>
          </a:p>
          <a:p>
            <a:pPr lvl="1" marL="1296458" indent="-661458">
              <a:defRPr sz="3200"/>
            </a:pPr>
            <a:r>
              <a:t>只能对 View 做动画</a:t>
            </a:r>
          </a:p>
          <a:p>
            <a:pPr lvl="1" marL="1296458" indent="-661458">
              <a:defRPr sz="3200"/>
            </a:pPr>
            <a:r>
              <a:t>只能对 View 的某些绘制属性做动画</a:t>
            </a:r>
          </a:p>
          <a:p>
            <a:pPr lvl="1" marL="1296458" indent="-661458">
              <a:defRPr sz="3200"/>
            </a:pPr>
            <a:r>
              <a:t>只是视觉效果</a:t>
            </a:r>
          </a:p>
        </p:txBody>
      </p:sp>
      <p:pic>
        <p:nvPicPr>
          <p:cNvPr id="469" name="four_type_animation.gif" descr="four_type_animation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79576" y="4122396"/>
            <a:ext cx="6412248" cy="5033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ragment - Why"/>
          <p:cNvSpPr txBox="1"/>
          <p:nvPr/>
        </p:nvSpPr>
        <p:spPr>
          <a:xfrm>
            <a:off x="786130" y="1274716"/>
            <a:ext cx="50996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Fragment - Why</a:t>
            </a:r>
          </a:p>
        </p:txBody>
      </p:sp>
      <p:sp>
        <p:nvSpPr>
          <p:cNvPr id="153" name="由来…"/>
          <p:cNvSpPr txBox="1"/>
          <p:nvPr/>
        </p:nvSpPr>
        <p:spPr>
          <a:xfrm>
            <a:off x="2066111" y="4503294"/>
            <a:ext cx="1073363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defRPr sz="4000"/>
            </a:lvl1pPr>
            <a:lvl2pPr marL="1296458" indent="-661458">
              <a:defRPr sz="3200"/>
            </a:lvl2pPr>
          </a:lstStyle>
          <a:p>
            <a:pPr/>
            <a:r>
              <a:t>由来</a:t>
            </a:r>
          </a:p>
          <a:p>
            <a:pPr lvl="1"/>
            <a:r>
              <a:t>最早是为了跟进IOS平板</a:t>
            </a:r>
          </a:p>
        </p:txBody>
      </p:sp>
      <p:pic>
        <p:nvPicPr>
          <p:cNvPr id="15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56350" y="3726795"/>
            <a:ext cx="12268201" cy="708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视图动画 - 示例1"/>
          <p:cNvSpPr txBox="1"/>
          <p:nvPr/>
        </p:nvSpPr>
        <p:spPr>
          <a:xfrm>
            <a:off x="786130" y="1274716"/>
            <a:ext cx="499173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视图动画 - 示例1</a:t>
            </a:r>
          </a:p>
        </p:txBody>
      </p:sp>
      <p:pic>
        <p:nvPicPr>
          <p:cNvPr id="475" name="animation_rotation.mp4" descr="animation_rota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911125" y="840927"/>
            <a:ext cx="5491168" cy="10982334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RotateAnimation rotateAnimation = new RotateAnimation(…"/>
          <p:cNvSpPr txBox="1"/>
          <p:nvPr/>
        </p:nvSpPr>
        <p:spPr>
          <a:xfrm>
            <a:off x="1256149" y="4771263"/>
            <a:ext cx="9991428" cy="3121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RotateAnimation rotateAnimation = </a:t>
            </a:r>
            <a:r>
              <a:rPr>
                <a:solidFill>
                  <a:srgbClr val="B83370"/>
                </a:solidFill>
              </a:rPr>
              <a:t>new</a:t>
            </a:r>
            <a:r>
              <a:t> </a:t>
            </a:r>
            <a:r>
              <a:rPr>
                <a:solidFill>
                  <a:srgbClr val="0098C0"/>
                </a:solidFill>
              </a:rPr>
              <a:t>RotateAnimation</a:t>
            </a:r>
            <a:r>
              <a:t>(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98C0"/>
                </a:solidFill>
              </a:rPr>
              <a:t>0</a:t>
            </a:r>
            <a:r>
              <a:t>, </a:t>
            </a:r>
            <a:r>
              <a:rPr>
                <a:solidFill>
                  <a:srgbClr val="0098C0"/>
                </a:solidFill>
              </a:rPr>
              <a:t>360</a:t>
            </a:r>
            <a:r>
              <a:t>,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Animation.RELATIVE_TO_SELF, </a:t>
            </a:r>
            <a:r>
              <a:rPr>
                <a:solidFill>
                  <a:srgbClr val="0098C0"/>
                </a:solidFill>
              </a:rPr>
              <a:t>0.5f</a:t>
            </a:r>
            <a:r>
              <a:t>,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Animation.RELATIVE_TO_SELF, </a:t>
            </a:r>
            <a:r>
              <a:rPr>
                <a:solidFill>
                  <a:srgbClr val="0098C0"/>
                </a:solidFill>
              </a:rPr>
              <a:t>0.5f</a:t>
            </a:r>
            <a:r>
              <a:t>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rotateAnimation.</a:t>
            </a:r>
            <a:r>
              <a:rPr>
                <a:solidFill>
                  <a:srgbClr val="0098C0"/>
                </a:solidFill>
              </a:rPr>
              <a:t>setDuration</a:t>
            </a:r>
            <a:r>
              <a:t>(</a:t>
            </a:r>
            <a:r>
              <a:rPr>
                <a:solidFill>
                  <a:srgbClr val="0098C0"/>
                </a:solidFill>
              </a:rPr>
              <a:t>1000</a:t>
            </a:r>
            <a:r>
              <a:t>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mImage.</a:t>
            </a:r>
            <a:r>
              <a:rPr>
                <a:solidFill>
                  <a:srgbClr val="0098C0"/>
                </a:solidFill>
              </a:rPr>
              <a:t>startAnimation</a:t>
            </a:r>
            <a:r>
              <a:t>(rotateAnimation);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4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7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7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7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视图动画 - 示例2"/>
          <p:cNvSpPr txBox="1"/>
          <p:nvPr/>
        </p:nvSpPr>
        <p:spPr>
          <a:xfrm>
            <a:off x="786130" y="1274716"/>
            <a:ext cx="51123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视图动画 - 示例2</a:t>
            </a:r>
          </a:p>
        </p:txBody>
      </p:sp>
      <p:pic>
        <p:nvPicPr>
          <p:cNvPr id="480" name="animation_rotation.mp4" descr="animation_rota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911125" y="840927"/>
            <a:ext cx="5491168" cy="10982334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&lt;!-- anim/rotate.xml --&gt;…"/>
          <p:cNvSpPr txBox="1"/>
          <p:nvPr/>
        </p:nvSpPr>
        <p:spPr>
          <a:xfrm>
            <a:off x="973091" y="3476828"/>
            <a:ext cx="14564173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&lt;!-- anim/rotate.xml --&gt;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&lt;set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83370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&lt;rotate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t>=</a:t>
            </a:r>
            <a:r>
              <a:rPr>
                <a:solidFill>
                  <a:srgbClr val="1F4BA2"/>
                </a:solidFill>
              </a:rPr>
              <a:t>"1000"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fromDegrees</a:t>
            </a:r>
            <a:r>
              <a:t>=</a:t>
            </a:r>
            <a:r>
              <a:rPr>
                <a:solidFill>
                  <a:srgbClr val="1F4BA2"/>
                </a:solidFill>
              </a:rPr>
              <a:t>"0"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android:</a:t>
            </a:r>
            <a:r>
              <a:rPr>
                <a:solidFill>
                  <a:srgbClr val="0098C0"/>
                </a:solidFill>
              </a:rPr>
              <a:t>interpolator</a:t>
            </a:r>
            <a:r>
              <a:rPr>
                <a:solidFill>
                  <a:srgbClr val="000000"/>
                </a:solidFill>
              </a:rPr>
              <a:t>=</a:t>
            </a:r>
            <a:r>
              <a:t>"@android:anim/accelerate_decelerate_interpolator"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pivotX</a:t>
            </a:r>
            <a:r>
              <a:t>=</a:t>
            </a:r>
            <a:r>
              <a:rPr>
                <a:solidFill>
                  <a:srgbClr val="1F4BA2"/>
                </a:solidFill>
              </a:rPr>
              <a:t>"50%"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pivotY</a:t>
            </a:r>
            <a:r>
              <a:t>=</a:t>
            </a:r>
            <a:r>
              <a:rPr>
                <a:solidFill>
                  <a:srgbClr val="1F4BA2"/>
                </a:solidFill>
              </a:rPr>
              <a:t>"50%"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android:</a:t>
            </a:r>
            <a:r>
              <a:rPr>
                <a:solidFill>
                  <a:srgbClr val="0098C0"/>
                </a:solidFill>
              </a:rPr>
              <a:t>toDegrees</a:t>
            </a:r>
            <a:r>
              <a:t>=</a:t>
            </a:r>
            <a:r>
              <a:rPr>
                <a:solidFill>
                  <a:srgbClr val="1F4BA2"/>
                </a:solidFill>
              </a:rPr>
              <a:t>"+360"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&lt;/set&gt;</a:t>
            </a:r>
          </a:p>
        </p:txBody>
      </p:sp>
      <p:sp>
        <p:nvSpPr>
          <p:cNvPr id="482" name="loadAnimation = AnimationUtils.loadAnimation(this, R.anim.rotate);…"/>
          <p:cNvSpPr txBox="1"/>
          <p:nvPr/>
        </p:nvSpPr>
        <p:spPr>
          <a:xfrm>
            <a:off x="952054" y="8841241"/>
            <a:ext cx="12186346" cy="1353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loadAnimation = AnimationUtils.</a:t>
            </a:r>
            <a:r>
              <a:rPr>
                <a:solidFill>
                  <a:srgbClr val="0098C0"/>
                </a:solidFill>
              </a:rPr>
              <a:t>loadAnimation</a:t>
            </a:r>
            <a:r>
              <a:t>(</a:t>
            </a:r>
            <a:r>
              <a:rPr>
                <a:solidFill>
                  <a:srgbClr val="B83370"/>
                </a:solidFill>
              </a:rPr>
              <a:t>this</a:t>
            </a:r>
            <a:r>
              <a:t>, R.anim.rotate);</a:t>
            </a:r>
          </a:p>
          <a:p>
            <a:pPr marL="0" indent="0" defTabSz="457200">
              <a:lnSpc>
                <a:spcPct val="12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mImage.</a:t>
            </a:r>
            <a:r>
              <a:rPr>
                <a:solidFill>
                  <a:srgbClr val="0098C0"/>
                </a:solidFill>
              </a:rPr>
              <a:t>startAnimation</a:t>
            </a:r>
            <a:r>
              <a:t>(loadAnimation);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4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8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80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Activity 切换动画"/>
          <p:cNvSpPr txBox="1"/>
          <p:nvPr/>
        </p:nvSpPr>
        <p:spPr>
          <a:xfrm>
            <a:off x="786130" y="1274716"/>
            <a:ext cx="51174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Activity 切换动画</a:t>
            </a:r>
          </a:p>
        </p:txBody>
      </p:sp>
      <p:sp>
        <p:nvSpPr>
          <p:cNvPr id="486" name="文本"/>
          <p:cNvSpPr txBox="1"/>
          <p:nvPr/>
        </p:nvSpPr>
        <p:spPr>
          <a:xfrm>
            <a:off x="12255500" y="6654800"/>
            <a:ext cx="1270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487" name="/**…"/>
          <p:cNvSpPr txBox="1"/>
          <p:nvPr/>
        </p:nvSpPr>
        <p:spPr>
          <a:xfrm>
            <a:off x="1180662" y="3670300"/>
            <a:ext cx="13863018" cy="637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A7A8A7"/>
                </a:solidFill>
              </a:rPr>
              <a:t>/**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Call immediately after one of the flavors of {@link #startActivity(Intent)}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or {@link #finish} to specify an explicit transition animation to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perform next.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&lt;p&gt;As of {@link android.os.Build.VERSION_CODES#JELLY_BEAN} an alternative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to using this with starting activities is to supply the desired animation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information through a {@link ActivityOptions} bundle to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{@link #startActivity(Intent, Bundle)} or a related function.  This allows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you to specify a custom animation even when starting an activity from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outside the context of the current top activity.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@param enterAnim A resource ID of the animation resource to use for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the incoming activity.  Use 0 for no animation.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@param exitAnim A resource ID of the animation resource to use for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the outgoing activity.  Use 0 for no animation.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*/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B83370"/>
                </a:solidFill>
              </a:rPr>
              <a:t>public 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overridePendingTransition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83370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enterAnim, </a:t>
            </a:r>
            <a:r>
              <a:rPr>
                <a:solidFill>
                  <a:srgbClr val="B83370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exitAnim)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8" name="activity_transition.mp4" descr="activity_transi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247934" y="1560813"/>
            <a:ext cx="5117466" cy="10234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8" fill="hold"/>
                                        <p:tgtEl>
                                          <p:spTgt spid="4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8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88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Activity 切换动画 - 示例 FadeInOut"/>
          <p:cNvSpPr txBox="1"/>
          <p:nvPr/>
        </p:nvSpPr>
        <p:spPr>
          <a:xfrm>
            <a:off x="786130" y="1274716"/>
            <a:ext cx="105048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Activity 切换动画 - 示例 FadeInOut</a:t>
            </a:r>
          </a:p>
        </p:txBody>
      </p:sp>
      <p:sp>
        <p:nvSpPr>
          <p:cNvPr id="492" name="// 进入动画…"/>
          <p:cNvSpPr txBox="1"/>
          <p:nvPr/>
        </p:nvSpPr>
        <p:spPr>
          <a:xfrm>
            <a:off x="1235549" y="3044924"/>
            <a:ext cx="1302468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进入动画        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98C0"/>
                </a:solidFill>
              </a:rPr>
              <a:t>startActivity</a:t>
            </a:r>
            <a:r>
              <a:t>(</a:t>
            </a:r>
            <a:r>
              <a:rPr>
                <a:solidFill>
                  <a:srgbClr val="B83370"/>
                </a:solidFill>
              </a:rPr>
              <a:t>new</a:t>
            </a:r>
            <a:r>
              <a:t> </a:t>
            </a:r>
            <a:r>
              <a:rPr>
                <a:solidFill>
                  <a:srgbClr val="0098C0"/>
                </a:solidFill>
              </a:rPr>
              <a:t>Intent</a:t>
            </a:r>
            <a:r>
              <a:t>(TransitionActivity.</a:t>
            </a:r>
            <a:r>
              <a:rPr>
                <a:solidFill>
                  <a:srgbClr val="B83370"/>
                </a:solidFill>
              </a:rPr>
              <a:t>this</a:t>
            </a:r>
            <a:r>
              <a:t>, TransitionActivity.</a:t>
            </a:r>
            <a:r>
              <a:rPr>
                <a:solidFill>
                  <a:srgbClr val="B83370"/>
                </a:solidFill>
              </a:rPr>
              <a:t>class</a:t>
            </a:r>
            <a:r>
              <a:t>));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98C0"/>
                </a:solidFill>
              </a:rPr>
              <a:t>overridePendingTransition</a:t>
            </a:r>
            <a:r>
              <a:t>(R.anim.fade_in, R.anim.fade_out);</a:t>
            </a:r>
          </a:p>
        </p:txBody>
      </p:sp>
      <p:sp>
        <p:nvSpPr>
          <p:cNvPr id="493" name="// 退出动画…"/>
          <p:cNvSpPr txBox="1"/>
          <p:nvPr/>
        </p:nvSpPr>
        <p:spPr>
          <a:xfrm>
            <a:off x="1219158" y="4856212"/>
            <a:ext cx="1000667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退出动画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super</a:t>
            </a:r>
            <a:r>
              <a:rPr>
                <a:solidFill>
                  <a:srgbClr val="000000"/>
                </a:solidFill>
              </a:rPr>
              <a:t>.</a:t>
            </a:r>
            <a:r>
              <a:t>finish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98C0"/>
                </a:solidFill>
              </a:rPr>
              <a:t>overridePendingTransition</a:t>
            </a:r>
            <a:r>
              <a:t>(R.anim.fade_in, R.anim.fade_out);</a:t>
            </a:r>
          </a:p>
        </p:txBody>
      </p:sp>
      <p:sp>
        <p:nvSpPr>
          <p:cNvPr id="494" name="&lt;!--anim/fade_in--&gt;…"/>
          <p:cNvSpPr txBox="1"/>
          <p:nvPr/>
        </p:nvSpPr>
        <p:spPr>
          <a:xfrm>
            <a:off x="1235403" y="6758858"/>
            <a:ext cx="11012675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&lt;!--anim/fade_in--&gt;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&lt;alpha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rPr>
                <a:solidFill>
                  <a:srgbClr val="000000"/>
                </a:solidFill>
              </a:rPr>
              <a:t>=</a:t>
            </a:r>
            <a:r>
              <a:t>"@android:integer/config_shortAnimTime"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fromAlpha</a:t>
            </a:r>
            <a:r>
              <a:t>=</a:t>
            </a:r>
            <a:r>
              <a:rPr>
                <a:solidFill>
                  <a:srgbClr val="1F4BA2"/>
                </a:solidFill>
              </a:rPr>
              <a:t>"0.0"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interpolator</a:t>
            </a:r>
            <a:r>
              <a:rPr>
                <a:solidFill>
                  <a:srgbClr val="000000"/>
                </a:solidFill>
              </a:rPr>
              <a:t>=</a:t>
            </a:r>
            <a:r>
              <a:t>"@android:anim/accelerate_interpolator"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toAlpha</a:t>
            </a:r>
            <a:r>
              <a:t>=</a:t>
            </a:r>
            <a:r>
              <a:rPr>
                <a:solidFill>
                  <a:srgbClr val="1F4BA2"/>
                </a:solidFill>
              </a:rPr>
              <a:t>"1.0"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</p:txBody>
      </p:sp>
      <p:sp>
        <p:nvSpPr>
          <p:cNvPr id="495" name="&lt;!--anim/fade_out--&gt;…"/>
          <p:cNvSpPr txBox="1"/>
          <p:nvPr/>
        </p:nvSpPr>
        <p:spPr>
          <a:xfrm>
            <a:off x="1235403" y="9601304"/>
            <a:ext cx="11012675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&lt;!--anim/fade_out--&gt;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&lt;alpha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rPr>
                <a:solidFill>
                  <a:srgbClr val="000000"/>
                </a:solidFill>
              </a:rPr>
              <a:t>=</a:t>
            </a:r>
            <a:r>
              <a:t>"@android:integer/config_shortAnimTime"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fromAlpha</a:t>
            </a:r>
            <a:r>
              <a:t>=</a:t>
            </a:r>
            <a:r>
              <a:rPr>
                <a:solidFill>
                  <a:srgbClr val="1F4BA2"/>
                </a:solidFill>
              </a:rPr>
              <a:t>"1.0"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interpolator</a:t>
            </a:r>
            <a:r>
              <a:rPr>
                <a:solidFill>
                  <a:srgbClr val="000000"/>
                </a:solidFill>
              </a:rPr>
              <a:t>=</a:t>
            </a:r>
            <a:r>
              <a:t>"@android:anim/accelerate_interpolator"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    android:</a:t>
            </a:r>
            <a:r>
              <a:rPr>
                <a:solidFill>
                  <a:srgbClr val="0098C0"/>
                </a:solidFill>
              </a:rPr>
              <a:t>toAlpha</a:t>
            </a:r>
            <a:r>
              <a:t>=</a:t>
            </a:r>
            <a:r>
              <a:rPr>
                <a:solidFill>
                  <a:srgbClr val="1F4BA2"/>
                </a:solidFill>
              </a:rPr>
              <a:t>"0.0"</a:t>
            </a:r>
            <a:r>
              <a:t> </a:t>
            </a:r>
            <a:r>
              <a:rPr>
                <a:solidFill>
                  <a:srgbClr val="B83370"/>
                </a:solidFill>
              </a:rPr>
              <a:t>/&gt;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逐帧动画/Drawable 动画"/>
          <p:cNvSpPr txBox="1"/>
          <p:nvPr/>
        </p:nvSpPr>
        <p:spPr>
          <a:xfrm>
            <a:off x="786130" y="1274716"/>
            <a:ext cx="72713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逐帧动画/Drawable 动画</a:t>
            </a:r>
          </a:p>
        </p:txBody>
      </p:sp>
      <p:sp>
        <p:nvSpPr>
          <p:cNvPr id="499" name="逐帧动画可以被当作一种特殊的drawable对象…"/>
          <p:cNvSpPr txBox="1"/>
          <p:nvPr/>
        </p:nvSpPr>
        <p:spPr>
          <a:xfrm>
            <a:off x="2066111" y="4503294"/>
            <a:ext cx="15351999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逐帧动画可以被当作一种特殊的drawable对象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逐帧动画会按次序播放一系列图片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逐帧动画会一次性将所有图片加载到内存中，会有OOM风险</a:t>
            </a:r>
          </a:p>
        </p:txBody>
      </p:sp>
      <p:pic>
        <p:nvPicPr>
          <p:cNvPr id="500" name="frame_demo.gif" descr="frame_dem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42583" y="5143500"/>
            <a:ext cx="6096001" cy="342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示例 - AnimationDrawable"/>
          <p:cNvSpPr txBox="1"/>
          <p:nvPr/>
        </p:nvSpPr>
        <p:spPr>
          <a:xfrm>
            <a:off x="786130" y="1274716"/>
            <a:ext cx="806323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示例 - AnimationDrawable</a:t>
            </a:r>
          </a:p>
        </p:txBody>
      </p:sp>
      <p:sp>
        <p:nvSpPr>
          <p:cNvPr id="504" name="// res/drawable/anim_list.xml…"/>
          <p:cNvSpPr txBox="1"/>
          <p:nvPr/>
        </p:nvSpPr>
        <p:spPr>
          <a:xfrm>
            <a:off x="1069513" y="3975728"/>
            <a:ext cx="1401544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// res/drawable/anim_list.xml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&lt;animation-list</a:t>
            </a:r>
            <a:r>
              <a:rPr>
                <a:solidFill>
                  <a:srgbClr val="000000"/>
                </a:solidFill>
              </a:rPr>
              <a:t> xmlns:</a:t>
            </a:r>
            <a:r>
              <a:rPr>
                <a:solidFill>
                  <a:srgbClr val="0098C0"/>
                </a:solidFill>
              </a:rPr>
              <a:t>android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"http://schemas.android.com/apk/res/android"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83370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B83370"/>
                </a:solidFill>
              </a:rPr>
              <a:t>&lt;item</a:t>
            </a:r>
            <a:r>
              <a:rPr>
                <a:solidFill>
                  <a:srgbClr val="000000"/>
                </a:solidFill>
              </a:rPr>
              <a:t> android:</a:t>
            </a:r>
            <a:r>
              <a:rPr>
                <a:solidFill>
                  <a:srgbClr val="0098C0"/>
                </a:solidFill>
              </a:rPr>
              <a:t>drawable</a:t>
            </a:r>
            <a:r>
              <a:rPr>
                <a:solidFill>
                  <a:srgbClr val="000000"/>
                </a:solidFill>
              </a:rPr>
              <a:t>=</a:t>
            </a:r>
            <a:r>
              <a:t>"@drawable/one"</a:t>
            </a:r>
            <a:r>
              <a:rPr>
                <a:solidFill>
                  <a:srgbClr val="000000"/>
                </a:solidFill>
              </a:rPr>
              <a:t>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rPr>
                <a:solidFill>
                  <a:srgbClr val="000000"/>
                </a:solidFill>
              </a:rPr>
              <a:t>=</a:t>
            </a:r>
            <a:r>
              <a:t>"500"</a:t>
            </a:r>
            <a:r>
              <a:rPr>
                <a:solidFill>
                  <a:srgbClr val="B83370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B83370"/>
                </a:solidFill>
              </a:rPr>
              <a:t>&lt;item</a:t>
            </a:r>
            <a:r>
              <a:rPr>
                <a:solidFill>
                  <a:srgbClr val="000000"/>
                </a:solidFill>
              </a:rPr>
              <a:t> android:</a:t>
            </a:r>
            <a:r>
              <a:rPr>
                <a:solidFill>
                  <a:srgbClr val="0098C0"/>
                </a:solidFill>
              </a:rPr>
              <a:t>drawable</a:t>
            </a:r>
            <a:r>
              <a:rPr>
                <a:solidFill>
                  <a:srgbClr val="000000"/>
                </a:solidFill>
              </a:rPr>
              <a:t>=</a:t>
            </a:r>
            <a:r>
              <a:t>"@drawable/two"</a:t>
            </a:r>
            <a:r>
              <a:rPr>
                <a:solidFill>
                  <a:srgbClr val="000000"/>
                </a:solidFill>
              </a:rPr>
              <a:t>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rPr>
                <a:solidFill>
                  <a:srgbClr val="000000"/>
                </a:solidFill>
              </a:rPr>
              <a:t>=</a:t>
            </a:r>
            <a:r>
              <a:t>"500"</a:t>
            </a:r>
            <a:r>
              <a:rPr>
                <a:solidFill>
                  <a:srgbClr val="B83370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B83370"/>
                </a:solidFill>
              </a:rPr>
              <a:t>&lt;item</a:t>
            </a:r>
            <a:r>
              <a:rPr>
                <a:solidFill>
                  <a:srgbClr val="000000"/>
                </a:solidFill>
              </a:rPr>
              <a:t> android:</a:t>
            </a:r>
            <a:r>
              <a:rPr>
                <a:solidFill>
                  <a:srgbClr val="0098C0"/>
                </a:solidFill>
              </a:rPr>
              <a:t>drawable</a:t>
            </a:r>
            <a:r>
              <a:rPr>
                <a:solidFill>
                  <a:srgbClr val="000000"/>
                </a:solidFill>
              </a:rPr>
              <a:t>=</a:t>
            </a:r>
            <a:r>
              <a:t>"@drawable/three"</a:t>
            </a:r>
            <a:r>
              <a:rPr>
                <a:solidFill>
                  <a:srgbClr val="000000"/>
                </a:solidFill>
              </a:rPr>
              <a:t>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rPr>
                <a:solidFill>
                  <a:srgbClr val="000000"/>
                </a:solidFill>
              </a:rPr>
              <a:t>=</a:t>
            </a:r>
            <a:r>
              <a:t>"500"</a:t>
            </a:r>
            <a:r>
              <a:rPr>
                <a:solidFill>
                  <a:srgbClr val="B83370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B83370"/>
                </a:solidFill>
              </a:rPr>
              <a:t>&lt;item</a:t>
            </a:r>
            <a:r>
              <a:rPr>
                <a:solidFill>
                  <a:srgbClr val="000000"/>
                </a:solidFill>
              </a:rPr>
              <a:t> android:</a:t>
            </a:r>
            <a:r>
              <a:rPr>
                <a:solidFill>
                  <a:srgbClr val="0098C0"/>
                </a:solidFill>
              </a:rPr>
              <a:t>drawable</a:t>
            </a:r>
            <a:r>
              <a:rPr>
                <a:solidFill>
                  <a:srgbClr val="000000"/>
                </a:solidFill>
              </a:rPr>
              <a:t>=</a:t>
            </a:r>
            <a:r>
              <a:t>"@drawable/four"</a:t>
            </a:r>
            <a:r>
              <a:rPr>
                <a:solidFill>
                  <a:srgbClr val="000000"/>
                </a:solidFill>
              </a:rPr>
              <a:t> android:</a:t>
            </a:r>
            <a:r>
              <a:rPr>
                <a:solidFill>
                  <a:srgbClr val="0098C0"/>
                </a:solidFill>
              </a:rPr>
              <a:t>duration</a:t>
            </a:r>
            <a:r>
              <a:rPr>
                <a:solidFill>
                  <a:srgbClr val="000000"/>
                </a:solidFill>
              </a:rPr>
              <a:t>=</a:t>
            </a:r>
            <a:r>
              <a:t>"500"</a:t>
            </a:r>
            <a:r>
              <a:rPr>
                <a:solidFill>
                  <a:srgbClr val="B83370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B833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&lt;/animation-list&gt;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5" name="// activity…"/>
          <p:cNvSpPr txBox="1"/>
          <p:nvPr/>
        </p:nvSpPr>
        <p:spPr>
          <a:xfrm>
            <a:off x="1238471" y="8227432"/>
            <a:ext cx="13283804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activity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mImage = </a:t>
            </a:r>
            <a:r>
              <a:rPr>
                <a:solidFill>
                  <a:srgbClr val="0098C0"/>
                </a:solidFill>
              </a:rPr>
              <a:t>findViewById</a:t>
            </a:r>
            <a:r>
              <a:t>(R.id.image_frame);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mImage.</a:t>
            </a:r>
            <a:r>
              <a:rPr>
                <a:solidFill>
                  <a:srgbClr val="0098C0"/>
                </a:solidFill>
              </a:rPr>
              <a:t>setBackgroundResource</a:t>
            </a:r>
            <a:r>
              <a:t>(R.drawable.anim_list);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AnimationDrawable drawable = (AnimationDrawable) mImage.</a:t>
            </a:r>
            <a:r>
              <a:rPr>
                <a:solidFill>
                  <a:srgbClr val="0098C0"/>
                </a:solidFill>
              </a:rPr>
              <a:t>getBackground</a:t>
            </a:r>
            <a:r>
              <a:t>();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drawable.</a:t>
            </a:r>
            <a:r>
              <a:rPr>
                <a:solidFill>
                  <a:srgbClr val="0098C0"/>
                </a:solidFill>
              </a:rPr>
              <a:t>start</a:t>
            </a:r>
            <a:r>
              <a:t>();</a:t>
            </a:r>
          </a:p>
        </p:txBody>
      </p:sp>
      <p:pic>
        <p:nvPicPr>
          <p:cNvPr id="506" name="frame_demo.mp4" descr="frame_demo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085604" y="1090640"/>
            <a:ext cx="5256094" cy="10512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6" fill="hold"/>
                                        <p:tgtEl>
                                          <p:spTgt spid="5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0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06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Lottie"/>
          <p:cNvSpPr txBox="1"/>
          <p:nvPr/>
        </p:nvSpPr>
        <p:spPr>
          <a:xfrm>
            <a:off x="786130" y="1274716"/>
            <a:ext cx="186563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Lottie</a:t>
            </a:r>
          </a:p>
        </p:txBody>
      </p:sp>
      <p:sp>
        <p:nvSpPr>
          <p:cNvPr id="510" name="airbnb公司的开源库…"/>
          <p:cNvSpPr txBox="1"/>
          <p:nvPr/>
        </p:nvSpPr>
        <p:spPr>
          <a:xfrm>
            <a:off x="2066111" y="4503294"/>
            <a:ext cx="1073363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airbnb公司的开源库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可以直接导入AE制作的动画素材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本质是将所有动画元素抽象成绘制属性</a:t>
            </a:r>
          </a:p>
        </p:txBody>
      </p:sp>
      <p:pic>
        <p:nvPicPr>
          <p:cNvPr id="511" name="lottie.mp4" descr="lottie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086286" y="1064190"/>
            <a:ext cx="5267905" cy="10535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4" fill="hold"/>
                                        <p:tgtEl>
                                          <p:spTgt spid="5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1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Lottie - 示例"/>
          <p:cNvSpPr txBox="1"/>
          <p:nvPr/>
        </p:nvSpPr>
        <p:spPr>
          <a:xfrm>
            <a:off x="786130" y="1274716"/>
            <a:ext cx="39427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Lottie - 示例</a:t>
            </a:r>
          </a:p>
        </p:txBody>
      </p:sp>
      <p:pic>
        <p:nvPicPr>
          <p:cNvPr id="517" name="lottie.mp4" descr="lottie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086286" y="1064190"/>
            <a:ext cx="5267905" cy="10535809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dependencies {…"/>
          <p:cNvSpPr txBox="1"/>
          <p:nvPr/>
        </p:nvSpPr>
        <p:spPr>
          <a:xfrm>
            <a:off x="1124884" y="3785286"/>
            <a:ext cx="9625609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dependencies 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A7A8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app/build.gradle 添加依赖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implementation </a:t>
            </a:r>
            <a:r>
              <a:t>'com.airbnb.android:lottie:2.7.0'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519" name="&lt;com.airbnb.lottie.LottieAnimationView…"/>
          <p:cNvSpPr txBox="1"/>
          <p:nvPr/>
        </p:nvSpPr>
        <p:spPr>
          <a:xfrm>
            <a:off x="1033429" y="6165849"/>
            <a:ext cx="9808518" cy="341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indent="0" defTabSz="457200">
              <a:lnSpc>
                <a:spcPct val="100000"/>
              </a:lnSpc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83370"/>
                </a:solidFill>
              </a:rPr>
              <a:t>&lt;com</a:t>
            </a:r>
            <a:r>
              <a:t>.airbnb.lottie.LottieAnimationView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=</a:t>
            </a:r>
            <a:r>
              <a:t>"@+id/animation_view"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layout_width</a:t>
            </a:r>
            <a:r>
              <a:rPr>
                <a:solidFill>
                  <a:srgbClr val="000000"/>
                </a:solidFill>
              </a:rPr>
              <a:t>=</a:t>
            </a:r>
            <a:r>
              <a:t>"wrap_content"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rPr>
                <a:solidFill>
                  <a:srgbClr val="0098C0"/>
                </a:solidFill>
              </a:rPr>
              <a:t>layout_height</a:t>
            </a:r>
            <a:r>
              <a:rPr>
                <a:solidFill>
                  <a:srgbClr val="000000"/>
                </a:solidFill>
              </a:rPr>
              <a:t>=</a:t>
            </a:r>
            <a:r>
              <a:t>"wrap_content"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android:</a:t>
            </a:r>
            <a:r>
              <a:t>layout_gravity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"center"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app:</a:t>
            </a:r>
            <a:r>
              <a:t>lottie_autoPlay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"true"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0098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app:</a:t>
            </a:r>
            <a:r>
              <a:t>lottie_loop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1F4BA2"/>
                </a:solidFill>
              </a:rPr>
              <a:t>"true"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400">
                <a:solidFill>
                  <a:srgbClr val="1F4B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app:</a:t>
            </a:r>
            <a:r>
              <a:rPr>
                <a:solidFill>
                  <a:srgbClr val="0098C0"/>
                </a:solidFill>
              </a:rPr>
              <a:t>lottie_rawRes</a:t>
            </a:r>
            <a:r>
              <a:rPr>
                <a:solidFill>
                  <a:srgbClr val="000000"/>
                </a:solidFill>
              </a:rPr>
              <a:t>=</a:t>
            </a:r>
            <a:r>
              <a:t>"@raw/material_wave_loading"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83370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20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42331" y="10344441"/>
            <a:ext cx="6106626" cy="2304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4" fill="hold"/>
                                        <p:tgtEl>
                                          <p:spTgt spid="5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1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1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17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ummary"/>
          <p:cNvSpPr txBox="1"/>
          <p:nvPr/>
        </p:nvSpPr>
        <p:spPr>
          <a:xfrm>
            <a:off x="786130" y="1274716"/>
            <a:ext cx="29546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526" name="动画意义…"/>
          <p:cNvSpPr txBox="1"/>
          <p:nvPr/>
        </p:nvSpPr>
        <p:spPr>
          <a:xfrm>
            <a:off x="2066111" y="4503294"/>
            <a:ext cx="10733632" cy="622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动画意义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属性动画</a:t>
            </a:r>
          </a:p>
          <a:p>
            <a:pPr lvl="1" marL="1296458" indent="-661458">
              <a:defRPr sz="3200"/>
            </a:pPr>
            <a:r>
              <a:t>ObjectAnimator &amp; AnimatorSet</a:t>
            </a:r>
          </a:p>
          <a:p>
            <a:pPr lvl="1" marL="1296458" indent="-661458">
              <a:defRPr sz="3200"/>
            </a:pPr>
            <a:r>
              <a:t>原理</a:t>
            </a:r>
          </a:p>
          <a:p>
            <a:pPr lvl="1" marL="1296458" indent="-661458">
              <a:defRPr sz="3200"/>
            </a:pPr>
            <a:r>
              <a:t>vs 视图动画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Lottie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Reference"/>
          <p:cNvSpPr txBox="1"/>
          <p:nvPr/>
        </p:nvSpPr>
        <p:spPr>
          <a:xfrm>
            <a:off x="1756942" y="5733828"/>
            <a:ext cx="5081525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b="1"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Fragment - Why"/>
          <p:cNvSpPr txBox="1"/>
          <p:nvPr/>
        </p:nvSpPr>
        <p:spPr>
          <a:xfrm>
            <a:off x="786130" y="1274716"/>
            <a:ext cx="50996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Fragment - Why</a:t>
            </a:r>
          </a:p>
        </p:txBody>
      </p:sp>
      <p:sp>
        <p:nvSpPr>
          <p:cNvPr id="160" name="Activity 模块化…"/>
          <p:cNvSpPr txBox="1"/>
          <p:nvPr/>
        </p:nvSpPr>
        <p:spPr>
          <a:xfrm>
            <a:off x="2066111" y="4503294"/>
            <a:ext cx="1073363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Activity 模块化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可重用，灵活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相比View，带有生命周期概念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Fragment"/>
          <p:cNvSpPr txBox="1"/>
          <p:nvPr/>
        </p:nvSpPr>
        <p:spPr>
          <a:xfrm>
            <a:off x="786130" y="1274716"/>
            <a:ext cx="29870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Fragment</a:t>
            </a:r>
          </a:p>
        </p:txBody>
      </p:sp>
      <p:sp>
        <p:nvSpPr>
          <p:cNvPr id="535" name="官方文档：https://developer.android.com/guide/fragments…"/>
          <p:cNvSpPr txBox="1"/>
          <p:nvPr/>
        </p:nvSpPr>
        <p:spPr>
          <a:xfrm>
            <a:off x="2066111" y="4503294"/>
            <a:ext cx="19632167" cy="510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官方文档：</a:t>
            </a:r>
            <a:r>
              <a:rPr u="sng">
                <a:hlinkClick r:id="rId3" invalidUrl="" action="" tgtFrame="" tooltip="" history="1" highlightClick="0" endSnd="0"/>
              </a:rPr>
              <a:t>https://developer.android.com/guide/fragments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中文翻译：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4" invalidUrl="" action="" tgtFrame="" tooltip="" history="1" highlightClick="0" endSnd="0"/>
              </a:rPr>
              <a:t>上</a:t>
            </a:r>
            <a:r>
              <a:t>、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5" invalidUrl="" action="" tgtFrame="" tooltip="" history="1" highlightClick="0" endSnd="0"/>
              </a:rPr>
              <a:t>下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Fragment 源码解读：</a:t>
            </a:r>
            <a:r>
              <a:rPr u="sng">
                <a:hlinkClick r:id="rId6" invalidUrl="" action="" tgtFrame="" tooltip="" history="1" highlightClick="0" endSnd="0"/>
              </a:rPr>
              <a:t>https://juejin.cn/post/6844904086437904398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rPr u="sng">
                <a:hlinkClick r:id="rId7" invalidUrl="" action="" tgtFrame="" tooltip="" history="1" highlightClick="0" endSnd="0"/>
              </a:rPr>
              <a:t>ViewPager基本使用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Animation"/>
          <p:cNvSpPr txBox="1"/>
          <p:nvPr/>
        </p:nvSpPr>
        <p:spPr>
          <a:xfrm>
            <a:off x="786130" y="1274716"/>
            <a:ext cx="31680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Animation</a:t>
            </a:r>
          </a:p>
        </p:txBody>
      </p:sp>
      <p:sp>
        <p:nvSpPr>
          <p:cNvPr id="539" name="属性动画：https://developer.android.com/guide/topics/graphics/prop-animation…"/>
          <p:cNvSpPr txBox="1"/>
          <p:nvPr/>
        </p:nvSpPr>
        <p:spPr>
          <a:xfrm>
            <a:off x="2066111" y="4503294"/>
            <a:ext cx="20759574" cy="509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属性动画：</a:t>
            </a:r>
            <a:r>
              <a:rPr u="sng">
                <a:hlinkClick r:id="rId3" invalidUrl="" action="" tgtFrame="" tooltip="" history="1" highlightClick="0" endSnd="0"/>
              </a:rPr>
              <a:t>https://developer.android.com/guide/topics/graphics/prop-animation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贝塞尔曲线可视化：</a:t>
            </a:r>
            <a:r>
              <a:rPr u="sng">
                <a:hlinkClick r:id="rId4" invalidUrl="" action="" tgtFrame="" tooltip="" history="1" highlightClick="0" endSnd="0"/>
              </a:rPr>
              <a:t>https://cubic-bezier.com/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非官方总结：</a:t>
            </a:r>
            <a:r>
              <a:rPr u="sng">
                <a:hlinkClick r:id="rId5" invalidUrl="" action="" tgtFrame="" tooltip="" history="1" highlightClick="0" endSnd="0"/>
              </a:rPr>
              <a:t>https://juejin.cn/post/6844903465211133959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其他阅读材料：属性动画（</a:t>
            </a:r>
            <a:r>
              <a:rPr u="sng">
                <a:hlinkClick r:id="rId6" invalidUrl="" action="" tgtFrame="" tooltip="" history="1" highlightClick="0" endSnd="0"/>
              </a:rPr>
              <a:t>上手篇</a:t>
            </a:r>
            <a:r>
              <a:t>、</a:t>
            </a:r>
            <a:r>
              <a:rPr u="sng">
                <a:hlinkClick r:id="rId7" invalidUrl="" action="" tgtFrame="" tooltip="" history="1" highlightClick="0" endSnd="0"/>
              </a:rPr>
              <a:t>进阶篇</a:t>
            </a:r>
            <a:r>
              <a:t>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Animation"/>
          <p:cNvSpPr txBox="1"/>
          <p:nvPr/>
        </p:nvSpPr>
        <p:spPr>
          <a:xfrm>
            <a:off x="786130" y="1274716"/>
            <a:ext cx="31680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Animation</a:t>
            </a:r>
          </a:p>
        </p:txBody>
      </p:sp>
      <p:sp>
        <p:nvSpPr>
          <p:cNvPr id="543" name="Lottie Android 指南：https://airbnb.io/lottie/#/android…"/>
          <p:cNvSpPr txBox="1"/>
          <p:nvPr/>
        </p:nvSpPr>
        <p:spPr>
          <a:xfrm>
            <a:off x="2066111" y="4503294"/>
            <a:ext cx="15022588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Lottie Android 指南：</a:t>
            </a:r>
            <a:r>
              <a:rPr u="sng">
                <a:hlinkClick r:id="rId3" invalidUrl="" action="" tgtFrame="" tooltip="" history="1" highlightClick="0" endSnd="0"/>
              </a:rPr>
              <a:t>https://airbnb.io/lottie/#/android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Lottie 资源：</a:t>
            </a:r>
            <a:r>
              <a:rPr u="sng">
                <a:hlinkClick r:id="rId4" invalidUrl="" action="" tgtFrame="" tooltip="" history="1" highlightClick="0" endSnd="0"/>
              </a:rPr>
              <a:t>https://lottiefiles.com/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课件及作业"/>
          <p:cNvSpPr txBox="1"/>
          <p:nvPr/>
        </p:nvSpPr>
        <p:spPr>
          <a:xfrm>
            <a:off x="786130" y="1274716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课件及作业</a:t>
            </a:r>
          </a:p>
        </p:txBody>
      </p:sp>
      <p:sp>
        <p:nvSpPr>
          <p:cNvPr id="547" name="https://github.com/bytedance-android-camp-sjtu-2021/chapter-3"/>
          <p:cNvSpPr txBox="1"/>
          <p:nvPr/>
        </p:nvSpPr>
        <p:spPr>
          <a:xfrm>
            <a:off x="2066111" y="4503294"/>
            <a:ext cx="1911865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61458" indent="-661458">
              <a:lnSpc>
                <a:spcPct val="200000"/>
              </a:lnSpc>
              <a:defRPr sz="4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https://github.com/bytedance-android-camp-sjtu-2021/chapter-3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Exercise"/>
          <p:cNvSpPr txBox="1"/>
          <p:nvPr/>
        </p:nvSpPr>
        <p:spPr>
          <a:xfrm>
            <a:off x="1756942" y="5733828"/>
            <a:ext cx="4252469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b="1"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Exercise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练习1 - ch3ex1"/>
          <p:cNvSpPr txBox="1"/>
          <p:nvPr/>
        </p:nvSpPr>
        <p:spPr>
          <a:xfrm>
            <a:off x="786130" y="1274716"/>
            <a:ext cx="4516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练习1 - ch3ex1</a:t>
            </a:r>
          </a:p>
        </p:txBody>
      </p:sp>
      <p:sp>
        <p:nvSpPr>
          <p:cNvPr id="554" name="引入 Lottie 库实现简单的图标动画…"/>
          <p:cNvSpPr txBox="1"/>
          <p:nvPr/>
        </p:nvSpPr>
        <p:spPr>
          <a:xfrm>
            <a:off x="2066111" y="4503294"/>
            <a:ext cx="15022588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引入 Lottie 库实现简单的图标动画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在 activity_ch3ex1.xml 中添加 LottieAnimationView</a:t>
            </a:r>
          </a:p>
          <a:p>
            <a:pPr marL="661458" indent="-661458">
              <a:lnSpc>
                <a:spcPct val="200000"/>
              </a:lnSpc>
              <a:defRPr sz="4000"/>
            </a:pPr>
            <a:r>
              <a:t>在 SeekBar 的回调中修改 LottieAnimationView 的进度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练习1 - ch3ex1"/>
          <p:cNvSpPr txBox="1"/>
          <p:nvPr/>
        </p:nvSpPr>
        <p:spPr>
          <a:xfrm>
            <a:off x="786130" y="1274716"/>
            <a:ext cx="4516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练习1 - ch3ex1</a:t>
            </a:r>
          </a:p>
        </p:txBody>
      </p:sp>
      <p:pic>
        <p:nvPicPr>
          <p:cNvPr id="558" name="ex1.mp4" descr="ex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906919" y="1251831"/>
            <a:ext cx="6096001" cy="1219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5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5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58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练习2 - ch3ex2"/>
          <p:cNvSpPr txBox="1"/>
          <p:nvPr/>
        </p:nvSpPr>
        <p:spPr>
          <a:xfrm>
            <a:off x="786130" y="1274716"/>
            <a:ext cx="47580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练习2 - ch3ex2</a:t>
            </a:r>
          </a:p>
        </p:txBody>
      </p:sp>
      <p:sp>
        <p:nvSpPr>
          <p:cNvPr id="562" name="使用属性动画，练习AnimatorSet 和 scale/fade 等基本动画样式…"/>
          <p:cNvSpPr txBox="1"/>
          <p:nvPr/>
        </p:nvSpPr>
        <p:spPr>
          <a:xfrm>
            <a:off x="2066111" y="4503294"/>
            <a:ext cx="16410052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使用属性动画，练习AnimatorSet 和 scale/fade 等基本动画样式</a:t>
            </a:r>
          </a:p>
          <a:p>
            <a:pPr lvl="1" marL="1629833" indent="-740833">
              <a:buSzPct val="100000"/>
              <a:buAutoNum type="arabicPeriod" startAt="1"/>
              <a:defRPr sz="3400"/>
            </a:pPr>
            <a:r>
              <a:t>添加 scale 动画</a:t>
            </a:r>
          </a:p>
          <a:p>
            <a:pPr lvl="1" marL="1629833" indent="-740833">
              <a:buSzPct val="100000"/>
              <a:buAutoNum type="arabicPeriod" startAt="1"/>
              <a:defRPr sz="3400"/>
            </a:pPr>
            <a:r>
              <a:t>添加 alpha 动画</a:t>
            </a:r>
          </a:p>
          <a:p>
            <a:pPr lvl="1" marL="1629833" indent="-740833">
              <a:buSzPct val="100000"/>
              <a:buAutoNum type="arabicPeriod" startAt="1"/>
              <a:defRPr sz="3400"/>
            </a:pPr>
            <a:r>
              <a:t>组合到 AnimatorSet 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练习2 - ch3ex2"/>
          <p:cNvSpPr txBox="1"/>
          <p:nvPr/>
        </p:nvSpPr>
        <p:spPr>
          <a:xfrm>
            <a:off x="786130" y="1274716"/>
            <a:ext cx="47580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练习2 - ch3ex2</a:t>
            </a:r>
          </a:p>
        </p:txBody>
      </p:sp>
      <p:pic>
        <p:nvPicPr>
          <p:cNvPr id="566" name="ex2.mp4" descr="ex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362743" y="762000"/>
            <a:ext cx="6096001" cy="1219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4" fill="hold"/>
                                        <p:tgtEl>
                                          <p:spTgt spid="5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6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66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练习3 - ch3ex3"/>
          <p:cNvSpPr txBox="1"/>
          <p:nvPr/>
        </p:nvSpPr>
        <p:spPr>
          <a:xfrm>
            <a:off x="786130" y="1274716"/>
            <a:ext cx="47580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练习3 - ch3ex3</a:t>
            </a:r>
          </a:p>
        </p:txBody>
      </p:sp>
      <p:sp>
        <p:nvSpPr>
          <p:cNvPr id="570" name="使用 ViewPager 和 Fragment 做一个简单的好友列表界面…"/>
          <p:cNvSpPr txBox="1"/>
          <p:nvPr/>
        </p:nvSpPr>
        <p:spPr>
          <a:xfrm>
            <a:off x="2066111" y="4503294"/>
            <a:ext cx="16410052" cy="48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61458" indent="-661458">
              <a:lnSpc>
                <a:spcPct val="200000"/>
              </a:lnSpc>
              <a:defRPr sz="4000"/>
            </a:pPr>
            <a:r>
              <a:t>使用 ViewPager 和 Fragment 做一个简单的好友列表界面</a:t>
            </a:r>
          </a:p>
          <a:p>
            <a:pPr lvl="1" marL="1629833" indent="-740833">
              <a:buSzPct val="100000"/>
              <a:buAutoNum type="arabicPeriod" startAt="1"/>
              <a:defRPr sz="3400"/>
            </a:pPr>
            <a:r>
              <a:t>使用 ViewPager 和 Fragment 做可滑动界面</a:t>
            </a:r>
          </a:p>
          <a:p>
            <a:pPr lvl="1" marL="1629833" indent="-740833">
              <a:buSzPct val="100000"/>
              <a:buAutoNum type="arabicPeriod" startAt="1"/>
              <a:defRPr sz="3400"/>
            </a:pPr>
            <a:r>
              <a:t>使用 TabLayout 添加 Tab 支持</a:t>
            </a:r>
          </a:p>
          <a:p>
            <a:pPr lvl="1" marL="1629833" indent="-740833">
              <a:buSzPct val="100000"/>
              <a:buAutoNum type="arabicPeriod" startAt="1"/>
              <a:defRPr sz="3400"/>
            </a:pPr>
            <a:r>
              <a:t>对于好友列表 Fragment，使用 Lottie 实现 Loading 效果，5s后展示实际列表，要求这里的动效是淡入淡出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Fragment - UI重用"/>
          <p:cNvSpPr txBox="1"/>
          <p:nvPr/>
        </p:nvSpPr>
        <p:spPr>
          <a:xfrm>
            <a:off x="786130" y="1274716"/>
            <a:ext cx="56934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Fragment - UI重用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8610" y="4457700"/>
            <a:ext cx="10363201" cy="480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6080" y="1747289"/>
            <a:ext cx="4715044" cy="10221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练习3 - ch3ex3"/>
          <p:cNvSpPr txBox="1"/>
          <p:nvPr/>
        </p:nvSpPr>
        <p:spPr>
          <a:xfrm>
            <a:off x="786130" y="1274716"/>
            <a:ext cx="47580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练习3 - ch3ex3</a:t>
            </a:r>
          </a:p>
        </p:txBody>
      </p:sp>
      <p:pic>
        <p:nvPicPr>
          <p:cNvPr id="574" name="ex3.mp4" descr="ex3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409310" y="762000"/>
            <a:ext cx="6096001" cy="1219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9" fill="hold"/>
                                        <p:tgtEl>
                                          <p:spTgt spid="5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7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74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字节跳动ByteDance-PPT-0724-04.jpg" descr="字节跳动ByteDance-PPT-0724-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b="1" sz="9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THANKS.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ragment - UI重用"/>
          <p:cNvSpPr txBox="1"/>
          <p:nvPr/>
        </p:nvSpPr>
        <p:spPr>
          <a:xfrm>
            <a:off x="786130" y="1274716"/>
            <a:ext cx="56934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Fragment - UI重用</a:t>
            </a:r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9680" y="4508500"/>
            <a:ext cx="10134601" cy="469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38827" y="1625079"/>
            <a:ext cx="4857976" cy="10465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4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使用哪个？"/>
          <p:cNvSpPr txBox="1"/>
          <p:nvPr/>
        </p:nvSpPr>
        <p:spPr>
          <a:xfrm>
            <a:off x="786130" y="1274716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5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使用哪个？</a:t>
            </a:r>
          </a:p>
        </p:txBody>
      </p:sp>
      <p:graphicFrame>
        <p:nvGraphicFramePr>
          <p:cNvPr id="178" name="表格"/>
          <p:cNvGraphicFramePr/>
          <p:nvPr/>
        </p:nvGraphicFramePr>
        <p:xfrm>
          <a:off x="4355576" y="5048206"/>
          <a:ext cx="15010290" cy="47919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7498795"/>
                <a:gridCol w="7498795"/>
              </a:tblGrid>
              <a:tr h="11948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Library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Package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1948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Support Library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android.support.v4.app.Fragment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1948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AndroidX Library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androids.fragment.app.Fragment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1948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Native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android.app.Fragment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661458" marR="0" indent="-661458" algn="l" defTabSz="8255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Pct val="125000"/>
          <a:buFontTx/>
          <a:buChar char="•"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ingFang SC Regular"/>
            <a:ea typeface="PingFang SC Regular"/>
            <a:cs typeface="PingFang SC Regular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661458" marR="0" indent="-661458" algn="l" defTabSz="8255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Pct val="125000"/>
          <a:buFontTx/>
          <a:buChar char="•"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ingFang SC Regular"/>
            <a:ea typeface="PingFang SC Regular"/>
            <a:cs typeface="PingFang SC Regular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